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401" r:id="rId6"/>
    <p:sldId id="400" r:id="rId7"/>
    <p:sldId id="369" r:id="rId8"/>
    <p:sldId id="363" r:id="rId9"/>
    <p:sldId id="364" r:id="rId10"/>
    <p:sldId id="365" r:id="rId11"/>
    <p:sldId id="283" r:id="rId12"/>
    <p:sldId id="294" r:id="rId13"/>
    <p:sldId id="368" r:id="rId14"/>
    <p:sldId id="370" r:id="rId15"/>
    <p:sldId id="371" r:id="rId16"/>
    <p:sldId id="399" r:id="rId17"/>
    <p:sldId id="367" r:id="rId18"/>
    <p:sldId id="398" r:id="rId19"/>
    <p:sldId id="382" r:id="rId20"/>
    <p:sldId id="348" r:id="rId21"/>
    <p:sldId id="397" r:id="rId22"/>
    <p:sldId id="416" r:id="rId23"/>
    <p:sldId id="417" r:id="rId24"/>
    <p:sldId id="424" r:id="rId25"/>
    <p:sldId id="425" r:id="rId26"/>
    <p:sldId id="419" r:id="rId27"/>
    <p:sldId id="427" r:id="rId28"/>
    <p:sldId id="426" r:id="rId29"/>
    <p:sldId id="428" r:id="rId30"/>
    <p:sldId id="421" r:id="rId31"/>
    <p:sldId id="429" r:id="rId32"/>
    <p:sldId id="422" r:id="rId33"/>
    <p:sldId id="423" r:id="rId34"/>
    <p:sldId id="430" r:id="rId35"/>
    <p:sldId id="432" r:id="rId36"/>
    <p:sldId id="433" r:id="rId37"/>
    <p:sldId id="431" r:id="rId38"/>
    <p:sldId id="434" r:id="rId39"/>
    <p:sldId id="435" r:id="rId40"/>
    <p:sldId id="436" r:id="rId41"/>
    <p:sldId id="360" r:id="rId42"/>
    <p:sldId id="358" r:id="rId43"/>
    <p:sldId id="359" r:id="rId44"/>
    <p:sldId id="362" r:id="rId45"/>
    <p:sldId id="379" r:id="rId46"/>
    <p:sldId id="396" r:id="rId47"/>
    <p:sldId id="361" r:id="rId48"/>
    <p:sldId id="395" r:id="rId49"/>
    <p:sldId id="372" r:id="rId50"/>
    <p:sldId id="366" r:id="rId51"/>
    <p:sldId id="393" r:id="rId52"/>
    <p:sldId id="384" r:id="rId53"/>
    <p:sldId id="394" r:id="rId54"/>
    <p:sldId id="389" r:id="rId55"/>
    <p:sldId id="402" r:id="rId56"/>
    <p:sldId id="404" r:id="rId57"/>
    <p:sldId id="405" r:id="rId58"/>
    <p:sldId id="406" r:id="rId59"/>
    <p:sldId id="407" r:id="rId60"/>
    <p:sldId id="408" r:id="rId61"/>
    <p:sldId id="392" r:id="rId62"/>
    <p:sldId id="413" r:id="rId63"/>
    <p:sldId id="441" r:id="rId64"/>
    <p:sldId id="442" r:id="rId65"/>
    <p:sldId id="443" r:id="rId66"/>
    <p:sldId id="409" r:id="rId67"/>
    <p:sldId id="414" r:id="rId68"/>
    <p:sldId id="438" r:id="rId69"/>
    <p:sldId id="439" r:id="rId70"/>
    <p:sldId id="440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502"/>
    <a:srgbClr val="F20AB8"/>
    <a:srgbClr val="C55CE6"/>
    <a:srgbClr val="E632B9"/>
    <a:srgbClr val="D618C6"/>
    <a:srgbClr val="CC1228"/>
    <a:srgbClr val="9768AB"/>
    <a:srgbClr val="3BA37D"/>
    <a:srgbClr val="ED374C"/>
    <a:srgbClr val="147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70AD8-05A5-402B-FD8F-A9B269EBCB22}" v="13" dt="2024-10-18T03:43:45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1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1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51.png"/><Relationship Id="rId7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55.png"/><Relationship Id="rId10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857" y="4593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/>
              <a:t>Progress Report 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247" y="3025466"/>
            <a:ext cx="11668125" cy="3008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>
                <a:ea typeface="+mn-lt"/>
                <a:cs typeface="+mn-lt"/>
              </a:rPr>
              <a:t>Pelvic Bone Fracture with Injury Segmentation </a:t>
            </a:r>
            <a:endParaRPr lang="en-US" sz="4400"/>
          </a:p>
          <a:p>
            <a:endParaRPr lang="en-US"/>
          </a:p>
          <a:p>
            <a:r>
              <a:rPr lang="en-US" err="1"/>
              <a:t>Shirshak</a:t>
            </a:r>
            <a:r>
              <a:rPr lang="en-US"/>
              <a:t> Acharya, </a:t>
            </a:r>
          </a:p>
          <a:p>
            <a:r>
              <a:rPr lang="en-US"/>
              <a:t>Research Assistant, NAAMII</a:t>
            </a:r>
          </a:p>
          <a:p>
            <a:endParaRPr lang="en-US"/>
          </a:p>
        </p:txBody>
      </p:sp>
      <p:pic>
        <p:nvPicPr>
          <p:cNvPr id="7" name="Picture 6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656BD545-262C-D244-DEF0-925CE072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 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5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4" name="Picture 3" descr="When not to use Neural Networks. Okay folks, so we all know the deal… | by  Rahul Bhatia | DataDrivenInvestor">
            <a:extLst>
              <a:ext uri="{FF2B5EF4-FFF2-40B4-BE49-F238E27FC236}">
                <a16:creationId xmlns:a16="http://schemas.microsoft.com/office/drawing/2014/main" id="{0364C994-3EA3-041A-6D4B-8F7E5CF1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80" y="3586474"/>
            <a:ext cx="4653148" cy="25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 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8" name="Picture 7" descr="A close-up of a pelvis&#10;&#10;Description automatically generated">
            <a:extLst>
              <a:ext uri="{FF2B5EF4-FFF2-40B4-BE49-F238E27FC236}">
                <a16:creationId xmlns:a16="http://schemas.microsoft.com/office/drawing/2014/main" id="{8BC0B909-D1D5-B736-7054-0067297D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167" y="3753407"/>
            <a:ext cx="2019300" cy="1666875"/>
          </a:xfrm>
          <a:prstGeom prst="rect">
            <a:avLst/>
          </a:prstGeom>
        </p:spPr>
      </p:pic>
      <p:pic>
        <p:nvPicPr>
          <p:cNvPr id="10" name="Picture 9" descr="A close-up of a pelvis&#10;&#10;Description automatically generated">
            <a:extLst>
              <a:ext uri="{FF2B5EF4-FFF2-40B4-BE49-F238E27FC236}">
                <a16:creationId xmlns:a16="http://schemas.microsoft.com/office/drawing/2014/main" id="{D0301A39-8F59-66CB-D809-C6BFD4C6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55" y="3756314"/>
            <a:ext cx="2019300" cy="1670957"/>
          </a:xfrm>
          <a:prstGeom prst="rect">
            <a:avLst/>
          </a:prstGeom>
        </p:spPr>
      </p:pic>
      <p:pic>
        <p:nvPicPr>
          <p:cNvPr id="4" name="Picture 3" descr="When not to use Neural Networks. Okay folks, so we all know the deal… | by  Rahul Bhatia | DataDrivenInvestor">
            <a:extLst>
              <a:ext uri="{FF2B5EF4-FFF2-40B4-BE49-F238E27FC236}">
                <a16:creationId xmlns:a16="http://schemas.microsoft.com/office/drawing/2014/main" id="{0364C994-3EA3-041A-6D4B-8F7E5CF1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80" y="3586474"/>
            <a:ext cx="4653148" cy="2584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2E05A-C32E-C93A-0022-C13CBE50CF2C}"/>
              </a:ext>
            </a:extLst>
          </p:cNvPr>
          <p:cNvSpPr txBox="1"/>
          <p:nvPr/>
        </p:nvSpPr>
        <p:spPr>
          <a:xfrm>
            <a:off x="6531429" y="5531921"/>
            <a:ext cx="26422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CT Scan Label : 100 CT </a:t>
            </a:r>
            <a:r>
              <a:rPr lang="en-US" err="1"/>
              <a:t>FracSeg</a:t>
            </a:r>
            <a:r>
              <a:rPr lang="en-US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94201-5EF2-79F2-E9CA-B3351688710F}"/>
              </a:ext>
            </a:extLst>
          </p:cNvPr>
          <p:cNvSpPr txBox="1"/>
          <p:nvPr/>
        </p:nvSpPr>
        <p:spPr>
          <a:xfrm>
            <a:off x="9450780" y="5531921"/>
            <a:ext cx="26422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CT Scan Label : CTPELVIC1K dataset</a:t>
            </a:r>
          </a:p>
        </p:txBody>
      </p:sp>
    </p:spTree>
    <p:extLst>
      <p:ext uri="{BB962C8B-B14F-4D97-AF65-F5344CB8AC3E}">
        <p14:creationId xmlns:p14="http://schemas.microsoft.com/office/powerpoint/2010/main" val="95279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331"/>
            <a:ext cx="11356768" cy="9693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/>
              <a:t>Author proposed Fracture Segmentation Model </a:t>
            </a:r>
            <a:endParaRPr lang="en-US"/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5AC8F-FEDB-9D3C-1909-533C90A1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83" y="1266701"/>
            <a:ext cx="6445735" cy="456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C232-7DEE-7C6D-E8AA-B18EA459CC40}"/>
              </a:ext>
            </a:extLst>
          </p:cNvPr>
          <p:cNvSpPr txBox="1"/>
          <p:nvPr/>
        </p:nvSpPr>
        <p:spPr>
          <a:xfrm>
            <a:off x="93023" y="6119750"/>
            <a:ext cx="1200595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222222"/>
                </a:solidFill>
                <a:latin typeface="Arial"/>
                <a:cs typeface="Arial"/>
              </a:rPr>
              <a:t>Liu Y, </a:t>
            </a:r>
            <a:r>
              <a:rPr lang="en-US" sz="1400" i="1" err="1">
                <a:solidFill>
                  <a:srgbClr val="222222"/>
                </a:solidFill>
                <a:latin typeface="Arial"/>
                <a:cs typeface="Arial"/>
              </a:rPr>
              <a:t>Yibulayimu</a:t>
            </a:r>
            <a:r>
              <a:rPr lang="en-US" sz="1400" i="1">
                <a:solidFill>
                  <a:srgbClr val="222222"/>
                </a:solidFill>
                <a:latin typeface="Arial"/>
                <a:cs typeface="Arial"/>
              </a:rPr>
              <a:t> S, Sang Y, Zhu G, Wang Y, Zhao C, Wu X. Pelvic fracture segmentation using a multi-scale distance-weighted neural network. In International Conference on Medical Image Computing and Computer-Assisted Intervention 2023 Oct 1 (pp. 312-321). Cham: Springer Nature Switzerland.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3397820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1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Training Pipeline Anatomical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B2480BA-1720-C428-D386-454954ED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6" y="1672689"/>
            <a:ext cx="9733143" cy="4044336"/>
          </a:xfrm>
          <a:prstGeom prst="rect">
            <a:avLst/>
          </a:prstGeom>
        </p:spPr>
      </p:pic>
      <p:pic>
        <p:nvPicPr>
          <p:cNvPr id="7" name="Picture 6" descr="A close-up of a pelvis&#10;&#10;Description automatically generated">
            <a:extLst>
              <a:ext uri="{FF2B5EF4-FFF2-40B4-BE49-F238E27FC236}">
                <a16:creationId xmlns:a16="http://schemas.microsoft.com/office/drawing/2014/main" id="{E6618EE1-7BE4-C1FC-372E-366AC363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261" y="4315850"/>
            <a:ext cx="1775222" cy="13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2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0649-9D18-D6B7-3552-625B3E2F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" y="-176538"/>
            <a:ext cx="11240877" cy="1325563"/>
          </a:xfrm>
        </p:spPr>
        <p:txBody>
          <a:bodyPr/>
          <a:lstStyle/>
          <a:p>
            <a:pPr algn="ctr"/>
            <a:r>
              <a:rPr lang="en-US"/>
              <a:t>Label Mapping Step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E31FCC3F-89A9-F964-FF41-AC79AD4E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19" y="965240"/>
            <a:ext cx="5625159" cy="5772643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7734642-EE85-A335-D560-DAF25C7B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3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Fracture Segmentation Steps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Fracture Distance Map </a:t>
            </a:r>
          </a:p>
          <a:p>
            <a:r>
              <a:rPr lang="en-US"/>
              <a:t>Multi Scale Deep Supervision</a:t>
            </a:r>
          </a:p>
          <a:p>
            <a:r>
              <a:rPr lang="en-US"/>
              <a:t>Smooth Transition</a:t>
            </a:r>
          </a:p>
        </p:txBody>
      </p:sp>
    </p:spTree>
    <p:extLst>
      <p:ext uri="{BB962C8B-B14F-4D97-AF65-F5344CB8AC3E}">
        <p14:creationId xmlns:p14="http://schemas.microsoft.com/office/powerpoint/2010/main" val="1967307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8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Fracture Segmentation Steps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Fracture Distance Map </a:t>
            </a:r>
          </a:p>
          <a:p>
            <a:r>
              <a:rPr lang="en-US"/>
              <a:t>Multi Scale Deep Supervision</a:t>
            </a:r>
          </a:p>
          <a:p>
            <a:r>
              <a:rPr lang="en-US"/>
              <a:t>Smooth Transition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643EB6E-00E9-F4E2-54E3-1D352C2C54E6}"/>
              </a:ext>
            </a:extLst>
          </p:cNvPr>
          <p:cNvCxnSpPr/>
          <p:nvPr/>
        </p:nvCxnSpPr>
        <p:spPr>
          <a:xfrm flipH="1" flipV="1">
            <a:off x="4841052" y="2108200"/>
            <a:ext cx="2905007" cy="2615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6A066C-D07E-4427-EC80-78006B30DC2A}"/>
              </a:ext>
            </a:extLst>
          </p:cNvPr>
          <p:cNvCxnSpPr>
            <a:cxnSpLocks/>
          </p:cNvCxnSpPr>
          <p:nvPr/>
        </p:nvCxnSpPr>
        <p:spPr>
          <a:xfrm flipH="1">
            <a:off x="5678310" y="2360318"/>
            <a:ext cx="2001898" cy="227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0B2F95-C31E-E3F2-50C0-272593F1C859}"/>
              </a:ext>
            </a:extLst>
          </p:cNvPr>
          <p:cNvSpPr txBox="1"/>
          <p:nvPr/>
        </p:nvSpPr>
        <p:spPr>
          <a:xfrm>
            <a:off x="7699510" y="2151138"/>
            <a:ext cx="31127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Performance Enhancement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33A758-D899-4E40-DBD3-33B0A3F8BE4A}"/>
              </a:ext>
            </a:extLst>
          </p:cNvPr>
          <p:cNvCxnSpPr>
            <a:cxnSpLocks/>
          </p:cNvCxnSpPr>
          <p:nvPr/>
        </p:nvCxnSpPr>
        <p:spPr>
          <a:xfrm flipH="1">
            <a:off x="4267200" y="3028244"/>
            <a:ext cx="3356562" cy="395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86FD9DF-E16A-0F03-76C3-27B505DDE90B}"/>
              </a:ext>
            </a:extLst>
          </p:cNvPr>
          <p:cNvSpPr txBox="1"/>
          <p:nvPr/>
        </p:nvSpPr>
        <p:spPr>
          <a:xfrm>
            <a:off x="7547524" y="2865031"/>
            <a:ext cx="31127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Stabilize Training </a:t>
            </a:r>
          </a:p>
        </p:txBody>
      </p:sp>
    </p:spTree>
    <p:extLst>
      <p:ext uri="{BB962C8B-B14F-4D97-AF65-F5344CB8AC3E}">
        <p14:creationId xmlns:p14="http://schemas.microsoft.com/office/powerpoint/2010/main" val="3173153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Fracture Distance Map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Fracture Segmentation Network aim to :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Segments each hip bone to :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400"/>
              <a:t> Main Fragment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400"/>
              <a:t> Remaining Fragment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Give more weight for segmentation of Contact Fracture Surface (CFS)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3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Fracture Distance Map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Fracture Segmentation Network aim to :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Segments each hip bone to :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400"/>
              <a:t> Main Fragment 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sz="2400"/>
              <a:t> Remaining Fragment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Give more weight for segmentation of Contact Fracture Surface (CFS)</a:t>
            </a:r>
          </a:p>
          <a:p>
            <a:r>
              <a:rPr lang="en-US"/>
              <a:t>Contact Fracture Surface (CFS)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Part where bone collide due to compression and impact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17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Compare label with each voxel neighborhood to identify CFS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8C045438-5DF4-FBBB-558E-EA7F778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 b="63194"/>
          <a:stretch/>
        </p:blipFill>
        <p:spPr>
          <a:xfrm>
            <a:off x="2709376" y="2548786"/>
            <a:ext cx="5750547" cy="6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20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Compare label with each voxel neighborhood to identify CFS</a:t>
            </a:r>
          </a:p>
          <a:p>
            <a:endParaRPr lang="en-US"/>
          </a:p>
          <a:p>
            <a:endParaRPr lang="en-US" sz="2400"/>
          </a:p>
          <a:p>
            <a:pPr marL="457200" lvl="1" indent="0">
              <a:buNone/>
            </a:pPr>
            <a:r>
              <a:rPr lang="en-US" sz="2000"/>
              <a:t>where, Y is ground-truth segmentation, v = (</a:t>
            </a:r>
            <a:r>
              <a:rPr lang="en-US" sz="2000" err="1"/>
              <a:t>h,w,d</a:t>
            </a:r>
            <a:r>
              <a:rPr lang="en-US" sz="2000"/>
              <a:t>) </a:t>
            </a:r>
            <a:r>
              <a:rPr lang="en-US" sz="1600"/>
              <a:t>∈ </a:t>
            </a:r>
            <a:r>
              <a:rPr lang="en-US" sz="2000"/>
              <a:t>V is voxel index, I(</a:t>
            </a:r>
            <a:r>
              <a:rPr lang="en-US" sz="2000" err="1"/>
              <a:t>Y</a:t>
            </a:r>
            <a:r>
              <a:rPr lang="en-US" sz="2000" baseline="-25000" err="1"/>
              <a:t>v</a:t>
            </a:r>
            <a:r>
              <a:rPr lang="en-US" sz="2000"/>
              <a:t>  ≥ 1) is indicator function for foreground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8C045438-5DF4-FBBB-558E-EA7F778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 b="63194"/>
          <a:stretch/>
        </p:blipFill>
        <p:spPr>
          <a:xfrm>
            <a:off x="2709376" y="2548786"/>
            <a:ext cx="5750547" cy="6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870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1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Compare label with each voxel neighborhood to identify CFS</a:t>
            </a:r>
          </a:p>
          <a:p>
            <a:endParaRPr lang="en-US"/>
          </a:p>
          <a:p>
            <a:endParaRPr lang="en-US" sz="2400"/>
          </a:p>
          <a:p>
            <a:pPr marL="457200" lvl="1" indent="0">
              <a:buNone/>
            </a:pPr>
            <a:r>
              <a:rPr lang="en-US" sz="2000"/>
              <a:t>where, Y is ground-truth segmentation, v = (</a:t>
            </a:r>
            <a:r>
              <a:rPr lang="en-US" sz="2000" err="1"/>
              <a:t>h,w,d</a:t>
            </a:r>
            <a:r>
              <a:rPr lang="en-US" sz="2000"/>
              <a:t>) </a:t>
            </a:r>
            <a:r>
              <a:rPr lang="en-US" sz="1600"/>
              <a:t>∈ </a:t>
            </a:r>
            <a:r>
              <a:rPr lang="en-US" sz="2000"/>
              <a:t>V is voxel index, I(</a:t>
            </a:r>
            <a:r>
              <a:rPr lang="en-US" sz="2000" err="1"/>
              <a:t>Y</a:t>
            </a:r>
            <a:r>
              <a:rPr lang="en-US" sz="2000" baseline="-25000" err="1"/>
              <a:t>v</a:t>
            </a:r>
            <a:r>
              <a:rPr lang="en-US" sz="2000"/>
              <a:t>  ≥ 1) is indicator function for foreground</a:t>
            </a:r>
          </a:p>
          <a:p>
            <a:r>
              <a:rPr lang="en-US"/>
              <a:t>For each foreground voxel, 'v' calculate distance '</a:t>
            </a:r>
            <a:r>
              <a:rPr lang="en-US" err="1"/>
              <a:t>D</a:t>
            </a:r>
            <a:r>
              <a:rPr lang="en-US" baseline="-25000" err="1"/>
              <a:t>v</a:t>
            </a:r>
            <a:r>
              <a:rPr lang="en-US"/>
              <a:t>' to nearest CFS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8C045438-5DF4-FBBB-558E-EA7F778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 b="63194"/>
          <a:stretch/>
        </p:blipFill>
        <p:spPr>
          <a:xfrm>
            <a:off x="2709376" y="2548786"/>
            <a:ext cx="5750547" cy="638044"/>
          </a:xfrm>
          <a:prstGeom prst="rect">
            <a:avLst/>
          </a:prstGeom>
        </p:spPr>
      </p:pic>
      <p:pic>
        <p:nvPicPr>
          <p:cNvPr id="4" name="Picture 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47E3739-37FB-0ED1-BE00-3925AF85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45" t="36805" r="21743" b="694"/>
          <a:stretch/>
        </p:blipFill>
        <p:spPr>
          <a:xfrm>
            <a:off x="3670801" y="4605894"/>
            <a:ext cx="3325727" cy="1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2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1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Compare label with each voxel neighborhood to identify CFS</a:t>
            </a:r>
          </a:p>
          <a:p>
            <a:endParaRPr lang="en-US"/>
          </a:p>
          <a:p>
            <a:endParaRPr lang="en-US" sz="2400"/>
          </a:p>
          <a:p>
            <a:pPr marL="457200" lvl="1" indent="0">
              <a:buNone/>
            </a:pPr>
            <a:r>
              <a:rPr lang="en-US" sz="2000"/>
              <a:t>where, Y is ground-truth segmentation, v = (</a:t>
            </a:r>
            <a:r>
              <a:rPr lang="en-US" sz="2000" err="1"/>
              <a:t>h,w,d</a:t>
            </a:r>
            <a:r>
              <a:rPr lang="en-US" sz="2000"/>
              <a:t>) </a:t>
            </a:r>
            <a:r>
              <a:rPr lang="en-US" sz="1600"/>
              <a:t>∈ </a:t>
            </a:r>
            <a:r>
              <a:rPr lang="en-US" sz="2000"/>
              <a:t>V is voxel index, I(</a:t>
            </a:r>
            <a:r>
              <a:rPr lang="en-US" sz="2000" err="1"/>
              <a:t>Y</a:t>
            </a:r>
            <a:r>
              <a:rPr lang="en-US" sz="2000" baseline="-25000" err="1"/>
              <a:t>v</a:t>
            </a:r>
            <a:r>
              <a:rPr lang="en-US" sz="2000"/>
              <a:t>  ≥ 1) is indicator function for foreground</a:t>
            </a:r>
          </a:p>
          <a:p>
            <a:r>
              <a:rPr lang="en-US"/>
              <a:t>For each foreground voxel, 'v' calculate distance '</a:t>
            </a:r>
            <a:r>
              <a:rPr lang="en-US" err="1"/>
              <a:t>D</a:t>
            </a:r>
            <a:r>
              <a:rPr lang="en-US" baseline="-25000" err="1"/>
              <a:t>v</a:t>
            </a:r>
            <a:r>
              <a:rPr lang="en-US"/>
              <a:t>' to nearest CFS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2743200" lvl="6" indent="0">
              <a:buNone/>
            </a:pPr>
            <a:r>
              <a:rPr lang="en-US"/>
              <a:t>Where </a:t>
            </a:r>
            <a:r>
              <a:rPr lang="en-US" err="1">
                <a:ea typeface="+mn-lt"/>
                <a:cs typeface="+mn-lt"/>
              </a:rPr>
              <a:t>Ď</a:t>
            </a:r>
            <a:r>
              <a:rPr lang="en-US" baseline="-25000" err="1">
                <a:ea typeface="+mn-lt"/>
                <a:cs typeface="+mn-lt"/>
              </a:rPr>
              <a:t>v</a:t>
            </a:r>
            <a:r>
              <a:rPr lang="en-US" baseline="-2500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is the normalized distance. </a:t>
            </a:r>
            <a:endParaRPr lang="en-US"/>
          </a:p>
          <a:p>
            <a:endParaRPr lang="en-US"/>
          </a:p>
        </p:txBody>
      </p:sp>
      <p:pic>
        <p:nvPicPr>
          <p:cNvPr id="3" name="Picture 2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8C045438-5DF4-FBBB-558E-EA7F778A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0" b="63194"/>
          <a:stretch/>
        </p:blipFill>
        <p:spPr>
          <a:xfrm>
            <a:off x="2709376" y="2548786"/>
            <a:ext cx="5750547" cy="638044"/>
          </a:xfrm>
          <a:prstGeom prst="rect">
            <a:avLst/>
          </a:prstGeom>
        </p:spPr>
      </p:pic>
      <p:pic>
        <p:nvPicPr>
          <p:cNvPr id="4" name="Picture 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47E3739-37FB-0ED1-BE00-3925AF85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545" t="36805" r="21743" b="694"/>
          <a:stretch/>
        </p:blipFill>
        <p:spPr>
          <a:xfrm>
            <a:off x="3670801" y="4605894"/>
            <a:ext cx="3325727" cy="108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5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 (cont.)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Calculate FDM weight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745CF-42DF-EFE0-0EE6-E4CBF58B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07" y="2224087"/>
            <a:ext cx="67056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A170D-128E-BE9A-F869-0EEF880A610F}"/>
              </a:ext>
            </a:extLst>
          </p:cNvPr>
          <p:cNvSpPr txBox="1"/>
          <p:nvPr/>
        </p:nvSpPr>
        <p:spPr>
          <a:xfrm>
            <a:off x="7853136" y="3346602"/>
            <a:ext cx="3850518" cy="473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∵</a:t>
            </a:r>
            <a:r>
              <a:rPr lang="en-US"/>
              <a:t>                 </a:t>
            </a:r>
            <a:r>
              <a:rPr lang="en-US">
                <a:latin typeface="Aptos"/>
              </a:rPr>
              <a:t>    </a:t>
            </a:r>
            <a:r>
              <a:rPr lang="en-US" sz="2400">
                <a:latin typeface="Garamond"/>
              </a:rPr>
              <a:t>= 0.2,              = 16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4B19-B6EB-3305-ADBC-469CA1B7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68" y="3381450"/>
            <a:ext cx="82867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A4804-425E-31AD-FDB4-F9D91E8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323" y="3400502"/>
            <a:ext cx="914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56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Steps for calculate FDM (cont.)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Calculate FDM weight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Normalize weight to make avg. weight = 1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745CF-42DF-EFE0-0EE6-E4CBF58B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607" y="2224087"/>
            <a:ext cx="6705600" cy="88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A170D-128E-BE9A-F869-0EEF880A610F}"/>
              </a:ext>
            </a:extLst>
          </p:cNvPr>
          <p:cNvSpPr txBox="1"/>
          <p:nvPr/>
        </p:nvSpPr>
        <p:spPr>
          <a:xfrm>
            <a:off x="7853136" y="3346602"/>
            <a:ext cx="3850518" cy="473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∵</a:t>
            </a:r>
            <a:r>
              <a:rPr lang="en-US"/>
              <a:t>                 </a:t>
            </a:r>
            <a:r>
              <a:rPr lang="en-US">
                <a:latin typeface="Aptos"/>
              </a:rPr>
              <a:t>    </a:t>
            </a:r>
            <a:r>
              <a:rPr lang="en-US" sz="2400">
                <a:latin typeface="Garamond"/>
              </a:rPr>
              <a:t>= 0.2,              = 16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34B19-B6EB-3305-ADBC-469CA1B7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68" y="3381450"/>
            <a:ext cx="828675" cy="409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A4804-425E-31AD-FDB4-F9D91E87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6323" y="3400502"/>
            <a:ext cx="914400" cy="371475"/>
          </a:xfrm>
          <a:prstGeom prst="rect">
            <a:avLst/>
          </a:prstGeom>
        </p:spPr>
      </p:pic>
      <p:pic>
        <p:nvPicPr>
          <p:cNvPr id="10" name="Picture 9" descr="A mathematical equation with a white background&#10;&#10;Description automatically generated">
            <a:extLst>
              <a:ext uri="{FF2B5EF4-FFF2-40B4-BE49-F238E27FC236}">
                <a16:creationId xmlns:a16="http://schemas.microsoft.com/office/drawing/2014/main" id="{1FAA3F28-2E13-6D20-58C6-C6BCFD10D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0675" y="5153613"/>
            <a:ext cx="29146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Using FDM weight for weighted Dice and CE Loss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</a:t>
            </a:r>
          </a:p>
          <a:p>
            <a:pPr marL="0" indent="0">
              <a:buNone/>
            </a:pPr>
            <a:endParaRPr lang="en-US" i="1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0AE01-A602-43D2-A00E-CD72BC1CC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857" y="1824643"/>
            <a:ext cx="7800975" cy="1152525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A5DE4850-2964-17D7-CAFB-E8381F85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512" y="3201635"/>
            <a:ext cx="5953125" cy="1019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8B1F85-0020-80D0-B020-D1BE5CBA8F66}"/>
              </a:ext>
            </a:extLst>
          </p:cNvPr>
          <p:cNvSpPr txBox="1"/>
          <p:nvPr/>
        </p:nvSpPr>
        <p:spPr>
          <a:xfrm>
            <a:off x="1017883" y="4686770"/>
            <a:ext cx="105043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where L = num of labels, </a:t>
            </a:r>
            <a:r>
              <a:rPr lang="en-US" sz="2400" err="1"/>
              <a:t>P</a:t>
            </a:r>
            <a:r>
              <a:rPr lang="en-US" sz="2400" baseline="30000" err="1"/>
              <a:t>l</a:t>
            </a:r>
            <a:r>
              <a:rPr lang="en-US" sz="2400" baseline="-25000" err="1"/>
              <a:t>v</a:t>
            </a:r>
            <a:r>
              <a:rPr lang="en-US" sz="2400" baseline="-25000"/>
              <a:t> </a:t>
            </a:r>
            <a:r>
              <a:rPr lang="en-US" sz="2400"/>
              <a:t>, </a:t>
            </a:r>
            <a:r>
              <a:rPr lang="en-US" sz="2400" err="1"/>
              <a:t>Y</a:t>
            </a:r>
            <a:r>
              <a:rPr lang="en-US" sz="2400" baseline="30000" err="1"/>
              <a:t>l</a:t>
            </a:r>
            <a:r>
              <a:rPr lang="en-US" sz="2400" baseline="-25000" err="1"/>
              <a:t>v</a:t>
            </a:r>
            <a:r>
              <a:rPr lang="en-US" sz="2400" baseline="-25000"/>
              <a:t> </a:t>
            </a:r>
            <a:r>
              <a:rPr lang="en-US" sz="2400"/>
              <a:t>are output prediction and ground truth for l</a:t>
            </a:r>
            <a:r>
              <a:rPr lang="en-US" sz="2400" baseline="30000"/>
              <a:t>th</a:t>
            </a:r>
            <a:r>
              <a:rPr lang="en-US" sz="2400"/>
              <a:t> label and </a:t>
            </a:r>
            <a:r>
              <a:rPr lang="en-US" sz="2400" err="1"/>
              <a:t>v</a:t>
            </a:r>
            <a:r>
              <a:rPr lang="en-US" sz="2400" baseline="30000" err="1"/>
              <a:t>th</a:t>
            </a:r>
            <a:r>
              <a:rPr lang="en-US" sz="2400" baseline="30000"/>
              <a:t> </a:t>
            </a:r>
            <a:r>
              <a:rPr lang="en-US" sz="2400"/>
              <a:t>voxel . ​</a:t>
            </a:r>
          </a:p>
        </p:txBody>
      </p:sp>
    </p:spTree>
    <p:extLst>
      <p:ext uri="{BB962C8B-B14F-4D97-AF65-F5344CB8AC3E}">
        <p14:creationId xmlns:p14="http://schemas.microsoft.com/office/powerpoint/2010/main" val="216581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Hip Bone CT Scan Dataset</a:t>
            </a:r>
          </a:p>
          <a:p>
            <a:r>
              <a:rPr lang="en-US" dirty="0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Fracture Segmentation Model</a:t>
            </a:r>
          </a:p>
          <a:p>
            <a:r>
              <a:rPr lang="en-US" dirty="0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>
                <a:latin typeface="Arial"/>
                <a:cs typeface="Arial"/>
              </a:rPr>
              <a:t>Fracture Segmentation Model </a:t>
            </a:r>
            <a:r>
              <a:rPr lang="en-US" dirty="0"/>
              <a:t> </a:t>
            </a:r>
          </a:p>
          <a:p>
            <a:r>
              <a:rPr lang="en-US" dirty="0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51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FDM overall loss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8600" lvl="0" indent="-228600" rtl="0">
              <a:buFont typeface="Arial,Sans-Serif"/>
              <a:buChar char="•"/>
            </a:pPr>
            <a:r>
              <a:rPr lang="en-US" sz="2800" baseline="0">
                <a:latin typeface="Aptos"/>
                <a:ea typeface="Arial"/>
                <a:cs typeface="Arial"/>
              </a:rPr>
              <a:t>The overall loss is weighted sum of dice and cross entropy. </a:t>
            </a:r>
            <a:r>
              <a:rPr lang="en-US" sz="2800">
                <a:latin typeface="Aptos"/>
                <a:ea typeface="Arial"/>
                <a:cs typeface="Arial"/>
              </a:rPr>
              <a:t>​</a:t>
            </a:r>
          </a:p>
          <a:p>
            <a:pPr>
              <a:buFont typeface="Arial,Sans-Serif"/>
              <a:buChar char="•"/>
            </a:pPr>
            <a:endParaRPr lang="en-US">
              <a:cs typeface="Arial"/>
            </a:endParaRPr>
          </a:p>
          <a:p>
            <a:pPr>
              <a:buFont typeface="Arial,Sans-Serif"/>
              <a:buChar char="•"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>
                <a:cs typeface="Arial"/>
              </a:rPr>
              <a:t>        where, </a:t>
            </a:r>
            <a:r>
              <a:rPr lang="en-US" sz="2400" err="1">
                <a:ea typeface="+mn-lt"/>
                <a:cs typeface="+mn-lt"/>
              </a:rPr>
              <a:t>λ</a:t>
            </a:r>
            <a:r>
              <a:rPr lang="en-US" sz="2400" baseline="-25000" err="1">
                <a:cs typeface="Arial"/>
              </a:rPr>
              <a:t>ce</a:t>
            </a:r>
            <a:r>
              <a:rPr lang="en-US" sz="2400" baseline="-25000">
                <a:cs typeface="Arial"/>
              </a:rPr>
              <a:t> </a:t>
            </a:r>
            <a:r>
              <a:rPr lang="en-US" sz="2400">
                <a:cs typeface="Arial"/>
              </a:rPr>
              <a:t>= 1 is a balancing weight. </a:t>
            </a:r>
            <a:r>
              <a:rPr lang="en-US" sz="2400">
                <a:cs typeface="Segoe UI"/>
              </a:rPr>
              <a:t> 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5AD10-3242-BA37-952E-548077344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362" y="2592729"/>
            <a:ext cx="41052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75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Multiscale Attention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Feature of different resolution of decoder </a:t>
            </a:r>
            <a:r>
              <a:rPr lang="en-US" err="1">
                <a:cs typeface="Arial"/>
              </a:rPr>
              <a:t>upsampled</a:t>
            </a:r>
            <a:r>
              <a:rPr lang="en-US">
                <a:cs typeface="Arial"/>
              </a:rPr>
              <a:t> to form SLF(Single Layer Feature)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All SLF combined and then conv. operation is applied to form MLF (Multi Layer Feature) 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Each SLF multiplied with MLF to form AFM (Attentive Feature Map) to each decoder block output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Arial,Sans-Serif"/>
              <a:buChar char="•"/>
            </a:pP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17538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Multiscale Attention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Feature of different resolution of decoder </a:t>
            </a:r>
            <a:r>
              <a:rPr lang="en-US" err="1">
                <a:cs typeface="Arial"/>
              </a:rPr>
              <a:t>upsampled</a:t>
            </a:r>
            <a:r>
              <a:rPr lang="en-US">
                <a:cs typeface="Arial"/>
              </a:rPr>
              <a:t> to form SLF(Single Layer Feature)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All SLF combined and then conv. operation is applied to form MLF (Multi Layer Feature) 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Each SLF multiplied with MLF to form AFM (Attentive Feature Map) to each decoder block output</a:t>
            </a:r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Arial,Sans-Serif"/>
              <a:buChar char="•"/>
            </a:pP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4357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Multiscale Attention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Feature of different resolution of decoder </a:t>
            </a:r>
            <a:r>
              <a:rPr lang="en-US" err="1">
                <a:cs typeface="Arial"/>
              </a:rPr>
              <a:t>upsampled</a:t>
            </a:r>
            <a:r>
              <a:rPr lang="en-US">
                <a:cs typeface="Arial"/>
              </a:rPr>
              <a:t> to form SLF(Single Layer Feature)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All SLF combined and then conv. operation is applied to form MLF (Multi Layer Feature) </a:t>
            </a:r>
          </a:p>
          <a:p>
            <a:pPr lvl="1">
              <a:lnSpc>
                <a:spcPct val="100000"/>
              </a:lnSpc>
              <a:buFont typeface="Courier New"/>
              <a:buChar char="o"/>
            </a:pPr>
            <a:r>
              <a:rPr lang="en-US">
                <a:cs typeface="Arial"/>
              </a:rPr>
              <a:t>Each SLF multiplied with MLF to form AFM (Attentive Feature Map) to each decoder block output</a:t>
            </a:r>
            <a:endParaRPr lang="en-US"/>
          </a:p>
          <a:p>
            <a:pPr>
              <a:buFont typeface="Arial,Sans-Serif"/>
              <a:buChar char="•"/>
            </a:pP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76986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Deep Supervision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Reduces gradient exploding and vanishing problem</a:t>
            </a:r>
            <a:endParaRPr lang="en-US">
              <a:cs typeface="Arial"/>
            </a:endParaRP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Generate multiple predictions from multiple layers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cs typeface="Arial"/>
              </a:rPr>
              <a:t>Use Deconvolution to upscale low and mid-level features and use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cs typeface="Arial"/>
              </a:rPr>
              <a:t>softmax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cs typeface="Arial"/>
              </a:rPr>
              <a:t> on these upscaled feature to obtain dense predictions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Average all dense predictions to produce accurate segmentation</a:t>
            </a:r>
          </a:p>
        </p:txBody>
      </p:sp>
    </p:spTree>
    <p:extLst>
      <p:ext uri="{BB962C8B-B14F-4D97-AF65-F5344CB8AC3E}">
        <p14:creationId xmlns:p14="http://schemas.microsoft.com/office/powerpoint/2010/main" val="4274570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Deep Supervision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Reduces gradient exploding and vanishing problem</a:t>
            </a:r>
            <a:endParaRPr lang="en-US">
              <a:cs typeface="Arial"/>
            </a:endParaRP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Generate multiple predictions from multiple layers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Use Deconvolution to upscale low and mid-level features and use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  <a:cs typeface="Arial"/>
              </a:rPr>
              <a:t>softmax</a:t>
            </a: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 on these upscaled feature to obtain dense predictions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Average all dense predictions to produce accurate segmentation</a:t>
            </a:r>
          </a:p>
        </p:txBody>
      </p:sp>
    </p:spTree>
    <p:extLst>
      <p:ext uri="{BB962C8B-B14F-4D97-AF65-F5344CB8AC3E}">
        <p14:creationId xmlns:p14="http://schemas.microsoft.com/office/powerpoint/2010/main" val="3536634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Deep Supervision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Reduces gradient exploding and vanishing problem</a:t>
            </a:r>
            <a:endParaRPr lang="en-US">
              <a:cs typeface="Arial"/>
            </a:endParaRP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Generate multiple predictions from multiple layers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Use Deconvolution to upscale low and mid-level features and use </a:t>
            </a:r>
            <a:r>
              <a:rPr lang="en-US" err="1">
                <a:cs typeface="Arial"/>
              </a:rPr>
              <a:t>softmax</a:t>
            </a:r>
            <a:r>
              <a:rPr lang="en-US">
                <a:cs typeface="Arial"/>
              </a:rPr>
              <a:t> on these upscaled feature to obtain dense predictions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solidFill>
                  <a:schemeClr val="bg1">
                    <a:lumMod val="85000"/>
                  </a:schemeClr>
                </a:solidFill>
                <a:cs typeface="Arial"/>
              </a:rPr>
              <a:t>Average all dense predictions to produce accurate segmentation</a:t>
            </a:r>
          </a:p>
        </p:txBody>
      </p:sp>
    </p:spTree>
    <p:extLst>
      <p:ext uri="{BB962C8B-B14F-4D97-AF65-F5344CB8AC3E}">
        <p14:creationId xmlns:p14="http://schemas.microsoft.com/office/powerpoint/2010/main" val="7054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Multi Scale Deep Supervision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48FD1C3-5E84-3A64-142E-55FC019E5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/>
              <a:buChar char="•"/>
            </a:pPr>
            <a:r>
              <a:rPr lang="en-US">
                <a:cs typeface="Arial"/>
              </a:rPr>
              <a:t>Deep Supervision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ea typeface="+mn-lt"/>
                <a:cs typeface="+mn-lt"/>
              </a:rPr>
              <a:t>Reduces gradient exploding and vanishing problem</a:t>
            </a:r>
            <a:endParaRPr lang="en-US">
              <a:cs typeface="Arial"/>
            </a:endParaRP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Generate multiple predictions from multiple layers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Use Deconvolution to upscale low and mid-level features and use </a:t>
            </a:r>
            <a:r>
              <a:rPr lang="en-US" err="1">
                <a:cs typeface="Arial"/>
              </a:rPr>
              <a:t>softmax</a:t>
            </a:r>
            <a:r>
              <a:rPr lang="en-US">
                <a:cs typeface="Arial"/>
              </a:rPr>
              <a:t> on these upscaled feature to obtain dense predictions</a:t>
            </a:r>
          </a:p>
          <a:p>
            <a:pPr lvl="1">
              <a:lnSpc>
                <a:spcPct val="150000"/>
              </a:lnSpc>
              <a:buFont typeface="Courier New"/>
              <a:buChar char="o"/>
            </a:pPr>
            <a:r>
              <a:rPr lang="en-US">
                <a:cs typeface="Arial"/>
              </a:rPr>
              <a:t>Average all dense predictions to produce accurate segmentation</a:t>
            </a:r>
          </a:p>
        </p:txBody>
      </p:sp>
    </p:spTree>
    <p:extLst>
      <p:ext uri="{BB962C8B-B14F-4D97-AF65-F5344CB8AC3E}">
        <p14:creationId xmlns:p14="http://schemas.microsoft.com/office/powerpoint/2010/main" val="1532681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00"/>
            <a:ext cx="10515600" cy="1325563"/>
          </a:xfrm>
        </p:spPr>
        <p:txBody>
          <a:bodyPr/>
          <a:lstStyle/>
          <a:p>
            <a:r>
              <a:rPr lang="en-US"/>
              <a:t>Training Pipeline Fracture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C2D8721-965B-1768-AA21-D4DAD956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83" y="1152078"/>
            <a:ext cx="11533908" cy="55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6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75043"/>
          </a:xfrm>
        </p:spPr>
        <p:txBody>
          <a:bodyPr/>
          <a:lstStyle/>
          <a:p>
            <a:pPr algn="ctr"/>
            <a:r>
              <a:rPr lang="en-US"/>
              <a:t>Extract single hipbone part of Image and Label 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grey and white image of a curved object&#10;&#10;Description automatically generated">
            <a:extLst>
              <a:ext uri="{FF2B5EF4-FFF2-40B4-BE49-F238E27FC236}">
                <a16:creationId xmlns:a16="http://schemas.microsoft.com/office/drawing/2014/main" id="{3CD2F372-79C2-8ACF-5707-F1B441B1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62" y="1423927"/>
            <a:ext cx="1333500" cy="1247775"/>
          </a:xfrm>
          <a:prstGeom prst="rect">
            <a:avLst/>
          </a:prstGeom>
        </p:spPr>
      </p:pic>
      <p:pic>
        <p:nvPicPr>
          <p:cNvPr id="5" name="Picture 4" descr="A close up of a black and white object&#10;&#10;Description automatically generated">
            <a:extLst>
              <a:ext uri="{FF2B5EF4-FFF2-40B4-BE49-F238E27FC236}">
                <a16:creationId xmlns:a16="http://schemas.microsoft.com/office/drawing/2014/main" id="{D406F751-9BD8-9E5B-7707-89AA1372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89" y="1434231"/>
            <a:ext cx="1337095" cy="1248854"/>
          </a:xfrm>
          <a:prstGeom prst="rect">
            <a:avLst/>
          </a:prstGeom>
        </p:spPr>
      </p:pic>
      <p:pic>
        <p:nvPicPr>
          <p:cNvPr id="10" name="Picture 9" descr="A x-ray of a pelvis&#10;&#10;Description automatically generated">
            <a:extLst>
              <a:ext uri="{FF2B5EF4-FFF2-40B4-BE49-F238E27FC236}">
                <a16:creationId xmlns:a16="http://schemas.microsoft.com/office/drawing/2014/main" id="{214A5E2E-E7D3-6A6E-0C9E-92A4CC9DB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73" y="1197762"/>
            <a:ext cx="2235654" cy="1715861"/>
          </a:xfrm>
          <a:prstGeom prst="rect">
            <a:avLst/>
          </a:prstGeom>
        </p:spPr>
      </p:pic>
      <p:pic>
        <p:nvPicPr>
          <p:cNvPr id="12" name="Picture 11" descr="A close-up of a map&#10;&#10;Description automatically generated">
            <a:extLst>
              <a:ext uri="{FF2B5EF4-FFF2-40B4-BE49-F238E27FC236}">
                <a16:creationId xmlns:a16="http://schemas.microsoft.com/office/drawing/2014/main" id="{1B3294FC-670D-03B4-CFE8-7E4D3634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8537" y="1445141"/>
            <a:ext cx="1333500" cy="1247775"/>
          </a:xfrm>
          <a:prstGeom prst="rect">
            <a:avLst/>
          </a:prstGeom>
        </p:spPr>
      </p:pic>
      <p:pic>
        <p:nvPicPr>
          <p:cNvPr id="4" name="Picture 3" descr="A close-up of a pelvis&#10;&#10;Description automatically generated">
            <a:extLst>
              <a:ext uri="{FF2B5EF4-FFF2-40B4-BE49-F238E27FC236}">
                <a16:creationId xmlns:a16="http://schemas.microsoft.com/office/drawing/2014/main" id="{06B39C3B-14AD-7D65-686F-B51C06B4F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65" y="4071629"/>
            <a:ext cx="2235777" cy="1710170"/>
          </a:xfrm>
          <a:prstGeom prst="rect">
            <a:avLst/>
          </a:prstGeom>
        </p:spPr>
      </p:pic>
      <p:pic>
        <p:nvPicPr>
          <p:cNvPr id="6" name="Picture 5" descr="A purple object with a blue line&#10;&#10;Description automatically generated">
            <a:extLst>
              <a:ext uri="{FF2B5EF4-FFF2-40B4-BE49-F238E27FC236}">
                <a16:creationId xmlns:a16="http://schemas.microsoft.com/office/drawing/2014/main" id="{9C23B174-D72C-CE09-D91D-F05191C03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230" y="4212030"/>
            <a:ext cx="1228725" cy="1247775"/>
          </a:xfrm>
          <a:prstGeom prst="rect">
            <a:avLst/>
          </a:prstGeom>
        </p:spPr>
      </p:pic>
      <p:pic>
        <p:nvPicPr>
          <p:cNvPr id="7" name="Picture 6" descr="A red object with blue lines&#10;&#10;Description automatically generated">
            <a:extLst>
              <a:ext uri="{FF2B5EF4-FFF2-40B4-BE49-F238E27FC236}">
                <a16:creationId xmlns:a16="http://schemas.microsoft.com/office/drawing/2014/main" id="{6162C387-4648-D6F4-13CD-C4B500C37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474" y="4241099"/>
            <a:ext cx="1228725" cy="1247775"/>
          </a:xfrm>
          <a:prstGeom prst="rect">
            <a:avLst/>
          </a:prstGeom>
        </p:spPr>
      </p:pic>
      <p:pic>
        <p:nvPicPr>
          <p:cNvPr id="8" name="Picture 7" descr="A close-up of a skull&#10;&#10;Description automatically generated">
            <a:extLst>
              <a:ext uri="{FF2B5EF4-FFF2-40B4-BE49-F238E27FC236}">
                <a16:creationId xmlns:a16="http://schemas.microsoft.com/office/drawing/2014/main" id="{DC76721F-39E3-DB30-F753-45562405F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6" y="4236770"/>
            <a:ext cx="1228725" cy="12477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4DCFB-CACB-5C7D-0BB2-B0FF9093BB5A}"/>
              </a:ext>
            </a:extLst>
          </p:cNvPr>
          <p:cNvCxnSpPr/>
          <p:nvPr/>
        </p:nvCxnSpPr>
        <p:spPr>
          <a:xfrm flipV="1">
            <a:off x="2911187" y="2145722"/>
            <a:ext cx="2221922" cy="3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CC0640-596F-F330-1E66-7A8EEAEC8492}"/>
              </a:ext>
            </a:extLst>
          </p:cNvPr>
          <p:cNvCxnSpPr>
            <a:cxnSpLocks/>
          </p:cNvCxnSpPr>
          <p:nvPr/>
        </p:nvCxnSpPr>
        <p:spPr>
          <a:xfrm flipV="1">
            <a:off x="2911186" y="4925290"/>
            <a:ext cx="2221922" cy="3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A19F9-2A64-51D3-3D6D-49E91072E2D7}"/>
              </a:ext>
            </a:extLst>
          </p:cNvPr>
          <p:cNvSpPr txBox="1"/>
          <p:nvPr/>
        </p:nvSpPr>
        <p:spPr>
          <a:xfrm>
            <a:off x="712519" y="2998519"/>
            <a:ext cx="2216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CT_IMG_001.nii.gz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539AD-E5FC-2A59-205A-4365A4CD1B52}"/>
              </a:ext>
            </a:extLst>
          </p:cNvPr>
          <p:cNvSpPr txBox="1"/>
          <p:nvPr/>
        </p:nvSpPr>
        <p:spPr>
          <a:xfrm>
            <a:off x="6906491" y="2923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CT_IMG_SA_001.nii.gz​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EF2660-0B0D-E460-2766-4032BC2ABDD4}"/>
              </a:ext>
            </a:extLst>
          </p:cNvPr>
          <p:cNvSpPr txBox="1"/>
          <p:nvPr/>
        </p:nvSpPr>
        <p:spPr>
          <a:xfrm>
            <a:off x="9365673" y="2914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CT_IMG_RI_001.nii.gz​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FB0E8-DA50-40EE-BD51-07943CEDE961}"/>
              </a:ext>
            </a:extLst>
          </p:cNvPr>
          <p:cNvSpPr txBox="1"/>
          <p:nvPr/>
        </p:nvSpPr>
        <p:spPr>
          <a:xfrm>
            <a:off x="671945" y="5962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aseline="0">
                <a:latin typeface="Aptos"/>
              </a:rPr>
              <a:t>CT_IMG_001.nii.gz</a:t>
            </a:r>
            <a:r>
              <a:rPr lang="en-US" sz="1800">
                <a:latin typeface="Aptos"/>
                <a:ea typeface="Aptos"/>
                <a:cs typeface="Aptos"/>
              </a:rPr>
              <a:t>​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FC26A-0786-F1C9-E2D4-FA495CB89672}"/>
              </a:ext>
            </a:extLst>
          </p:cNvPr>
          <p:cNvSpPr txBox="1"/>
          <p:nvPr/>
        </p:nvSpPr>
        <p:spPr>
          <a:xfrm>
            <a:off x="4949536" y="5789468"/>
            <a:ext cx="2050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CT_LI_001.nii.gz​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19928A-08A9-66C5-5FA5-3209D4319FF8}"/>
              </a:ext>
            </a:extLst>
          </p:cNvPr>
          <p:cNvSpPr txBox="1"/>
          <p:nvPr/>
        </p:nvSpPr>
        <p:spPr>
          <a:xfrm>
            <a:off x="6993082" y="5789468"/>
            <a:ext cx="1920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CT_SA_001.nii.gz​​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BD08B-C95F-8A85-2993-BFAE52EA8A1A}"/>
              </a:ext>
            </a:extLst>
          </p:cNvPr>
          <p:cNvSpPr txBox="1"/>
          <p:nvPr/>
        </p:nvSpPr>
        <p:spPr>
          <a:xfrm>
            <a:off x="9097241" y="5789468"/>
            <a:ext cx="184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CT_RI_001.nii.gz​​</a:t>
            </a:r>
          </a:p>
        </p:txBody>
      </p:sp>
    </p:spTree>
    <p:extLst>
      <p:ext uri="{BB962C8B-B14F-4D97-AF65-F5344CB8AC3E}">
        <p14:creationId xmlns:p14="http://schemas.microsoft.com/office/powerpoint/2010/main" val="3873925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576C-6653-53B6-6423-31DC3AFB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" y="-175072"/>
            <a:ext cx="11239500" cy="1325563"/>
          </a:xfrm>
        </p:spPr>
        <p:txBody>
          <a:bodyPr/>
          <a:lstStyle/>
          <a:p>
            <a:pPr algn="ctr"/>
            <a:r>
              <a:rPr lang="en-US"/>
              <a:t>Hip Bone CT Scan Dataset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624CF9-AF20-A3E9-0970-15768670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1" y="4506539"/>
            <a:ext cx="8332287" cy="563801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67E60001-0CF3-8B2F-B1E1-B515236E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4E125-30C0-2514-FA59-0698461F16D5}"/>
              </a:ext>
            </a:extLst>
          </p:cNvPr>
          <p:cNvSpPr txBox="1"/>
          <p:nvPr/>
        </p:nvSpPr>
        <p:spPr>
          <a:xfrm>
            <a:off x="524492" y="4552209"/>
            <a:ext cx="37902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Constantia"/>
                <a:cs typeface="Arial"/>
              </a:rPr>
              <a:t>Task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8FB3A6-110A-FF52-B0F2-7B90E34DB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02" y="1826697"/>
            <a:ext cx="94678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Separate main and remaining fragments of labels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8574D763-5C42-1160-4C85-0285E531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37" t="9829" r="13655" b="2137"/>
          <a:stretch/>
        </p:blipFill>
        <p:spPr>
          <a:xfrm>
            <a:off x="8667379" y="1435677"/>
            <a:ext cx="1894903" cy="2046005"/>
          </a:xfrm>
          <a:prstGeom prst="rect">
            <a:avLst/>
          </a:prstGeom>
        </p:spPr>
      </p:pic>
      <p:pic>
        <p:nvPicPr>
          <p:cNvPr id="5" name="Picture 4" descr="A close-up of a skull&#10;&#10;Description automatically generated">
            <a:extLst>
              <a:ext uri="{FF2B5EF4-FFF2-40B4-BE49-F238E27FC236}">
                <a16:creationId xmlns:a16="http://schemas.microsoft.com/office/drawing/2014/main" id="{BFC6CC5F-937D-6802-71E1-565B4EE16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62" y="1436173"/>
            <a:ext cx="1990724" cy="204935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97716D-E08E-277F-BD56-AE40DA7B9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63845"/>
              </p:ext>
            </p:extLst>
          </p:nvPr>
        </p:nvGraphicFramePr>
        <p:xfrm>
          <a:off x="952797" y="373079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F0293D-1870-8E82-4F97-502BFF69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53564"/>
              </p:ext>
            </p:extLst>
          </p:nvPr>
        </p:nvGraphicFramePr>
        <p:xfrm>
          <a:off x="1398121" y="373079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8446CCE-2222-FC41-9760-A1AB180A39BF}"/>
              </a:ext>
            </a:extLst>
          </p:cNvPr>
          <p:cNvSpPr txBox="1"/>
          <p:nvPr/>
        </p:nvSpPr>
        <p:spPr>
          <a:xfrm>
            <a:off x="849349" y="5722554"/>
            <a:ext cx="3088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</a:t>
            </a:r>
          </a:p>
          <a:p>
            <a:r>
              <a:rPr lang="en-US"/>
              <a:t>L : Left Iliac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273A04-5935-1251-1EC9-F7AD53DC2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16301"/>
              </p:ext>
            </p:extLst>
          </p:nvPr>
        </p:nvGraphicFramePr>
        <p:xfrm>
          <a:off x="8948848" y="3740688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06A3EDA-2E19-CAE6-1CC1-5FC59A16A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03632"/>
              </p:ext>
            </p:extLst>
          </p:nvPr>
        </p:nvGraphicFramePr>
        <p:xfrm>
          <a:off x="9394172" y="3740688"/>
          <a:ext cx="10124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244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  <a:gridCol w="506244">
                  <a:extLst>
                    <a:ext uri="{9D8B030D-6E8A-4147-A177-3AD203B41FA5}">
                      <a16:colId xmlns:a16="http://schemas.microsoft.com/office/drawing/2014/main" val="1010762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80F5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C45946-D354-642B-B965-38DE93BFCF70}"/>
              </a:ext>
            </a:extLst>
          </p:cNvPr>
          <p:cNvSpPr txBox="1"/>
          <p:nvPr/>
        </p:nvSpPr>
        <p:spPr>
          <a:xfrm>
            <a:off x="8409972" y="4723047"/>
            <a:ext cx="3088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</a:t>
            </a:r>
          </a:p>
          <a:p>
            <a:r>
              <a:rPr lang="en-US"/>
              <a:t>M : Main Fragment </a:t>
            </a:r>
          </a:p>
          <a:p>
            <a:r>
              <a:rPr lang="en-US"/>
              <a:t>R : Remaining Fragment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A71FB-1788-14EB-F7B9-92AB6702F10F}"/>
              </a:ext>
            </a:extLst>
          </p:cNvPr>
          <p:cNvSpPr/>
          <p:nvPr/>
        </p:nvSpPr>
        <p:spPr>
          <a:xfrm>
            <a:off x="4374078" y="1939635"/>
            <a:ext cx="2919350" cy="1326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Map multiple Label into main and remaining fragments.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F564D-790B-79AB-B62D-D436E9EF54AB}"/>
              </a:ext>
            </a:extLst>
          </p:cNvPr>
          <p:cNvCxnSpPr/>
          <p:nvPr/>
        </p:nvCxnSpPr>
        <p:spPr>
          <a:xfrm>
            <a:off x="2887683" y="2704604"/>
            <a:ext cx="1419101" cy="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0013D-0BED-2C78-D425-3FA0105C2AF9}"/>
              </a:ext>
            </a:extLst>
          </p:cNvPr>
          <p:cNvCxnSpPr>
            <a:cxnSpLocks/>
          </p:cNvCxnSpPr>
          <p:nvPr/>
        </p:nvCxnSpPr>
        <p:spPr>
          <a:xfrm flipV="1">
            <a:off x="7370616" y="2609601"/>
            <a:ext cx="1221180" cy="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537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Map Multiple Label in main &amp; remaining fragment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map&#10;&#10;Description automatically generated">
            <a:extLst>
              <a:ext uri="{FF2B5EF4-FFF2-40B4-BE49-F238E27FC236}">
                <a16:creationId xmlns:a16="http://schemas.microsoft.com/office/drawing/2014/main" id="{B7D346F8-5EB3-8EF6-8DEC-DAD01A04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10" t="1720" r="1533" b="2469"/>
          <a:stretch/>
        </p:blipFill>
        <p:spPr>
          <a:xfrm>
            <a:off x="2687018" y="973785"/>
            <a:ext cx="5978078" cy="57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73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2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53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Inference Pipeline Anatomical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4" name="Picture 3" descr="A diagram of a mask&#10;&#10;Description automatically generated">
            <a:extLst>
              <a:ext uri="{FF2B5EF4-FFF2-40B4-BE49-F238E27FC236}">
                <a16:creationId xmlns:a16="http://schemas.microsoft.com/office/drawing/2014/main" id="{586FAF64-AE81-CDEF-61A6-53280C74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3" y="1448217"/>
            <a:ext cx="11241973" cy="51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7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Fracture Segmentation Model </a:t>
            </a:r>
            <a:r>
              <a:rPr lang="en-US" b="1"/>
              <a:t> </a:t>
            </a:r>
          </a:p>
          <a:p>
            <a:r>
              <a:rPr lang="en-US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88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Inference Pipeline Fracture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diagram of a map&#10;&#10;Description automatically generated">
            <a:extLst>
              <a:ext uri="{FF2B5EF4-FFF2-40B4-BE49-F238E27FC236}">
                <a16:creationId xmlns:a16="http://schemas.microsoft.com/office/drawing/2014/main" id="{6C1FE748-9496-DD56-5649-0FBCC67C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7" y="1412620"/>
            <a:ext cx="11053947" cy="4982785"/>
          </a:xfrm>
          <a:prstGeom prst="rect">
            <a:avLst/>
          </a:prstGeom>
        </p:spPr>
      </p:pic>
      <p:pic>
        <p:nvPicPr>
          <p:cNvPr id="5" name="Picture 4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85405455-9EEC-7ED2-8357-7AF0A7D7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52" y="1716355"/>
            <a:ext cx="1104900" cy="1181100"/>
          </a:xfrm>
          <a:prstGeom prst="rect">
            <a:avLst/>
          </a:prstGeom>
        </p:spPr>
      </p:pic>
      <p:pic>
        <p:nvPicPr>
          <p:cNvPr id="6" name="Picture 5" descr="A red object with holes and blue lines&#10;&#10;Description automatically generated">
            <a:extLst>
              <a:ext uri="{FF2B5EF4-FFF2-40B4-BE49-F238E27FC236}">
                <a16:creationId xmlns:a16="http://schemas.microsoft.com/office/drawing/2014/main" id="{C3E2A90E-EDA4-4EDF-F675-35D94A51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374" y="3472296"/>
            <a:ext cx="1066800" cy="1133475"/>
          </a:xfrm>
          <a:prstGeom prst="rect">
            <a:avLst/>
          </a:prstGeom>
        </p:spPr>
      </p:pic>
      <p:pic>
        <p:nvPicPr>
          <p:cNvPr id="7" name="Picture 6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B73C58EE-F8C6-48FB-8228-2E04E5803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03" y="5198547"/>
            <a:ext cx="1104900" cy="1181100"/>
          </a:xfrm>
          <a:prstGeom prst="rect">
            <a:avLst/>
          </a:prstGeom>
        </p:spPr>
      </p:pic>
      <p:pic>
        <p:nvPicPr>
          <p:cNvPr id="8" name="Picture 7" descr="A red object with holes and blue lines&#10;&#10;Description automatically generated">
            <a:extLst>
              <a:ext uri="{FF2B5EF4-FFF2-40B4-BE49-F238E27FC236}">
                <a16:creationId xmlns:a16="http://schemas.microsoft.com/office/drawing/2014/main" id="{1C6AB27D-CF86-470B-05BA-A47ECE0E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096" y="3339316"/>
            <a:ext cx="1066800" cy="1123950"/>
          </a:xfrm>
          <a:prstGeom prst="rect">
            <a:avLst/>
          </a:prstGeom>
        </p:spPr>
      </p:pic>
      <p:pic>
        <p:nvPicPr>
          <p:cNvPr id="9" name="Picture 8" descr="A blue red and green object&#10;&#10;Description automatically generated">
            <a:extLst>
              <a:ext uri="{FF2B5EF4-FFF2-40B4-BE49-F238E27FC236}">
                <a16:creationId xmlns:a16="http://schemas.microsoft.com/office/drawing/2014/main" id="{345D2DAE-3744-D2DA-C266-8EE1E9F61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426" y="4808269"/>
            <a:ext cx="1171575" cy="1295400"/>
          </a:xfrm>
          <a:prstGeom prst="rect">
            <a:avLst/>
          </a:prstGeom>
        </p:spPr>
      </p:pic>
      <p:pic>
        <p:nvPicPr>
          <p:cNvPr id="10" name="Picture 9" descr="A close-up of a skull&#10;&#10;Description automatically generated">
            <a:extLst>
              <a:ext uri="{FF2B5EF4-FFF2-40B4-BE49-F238E27FC236}">
                <a16:creationId xmlns:a16="http://schemas.microsoft.com/office/drawing/2014/main" id="{A27AAD43-7C3D-DD69-42B9-6552F17F7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612" y="1685430"/>
            <a:ext cx="1057275" cy="1257300"/>
          </a:xfrm>
          <a:prstGeom prst="rect">
            <a:avLst/>
          </a:prstGeom>
        </p:spPr>
      </p:pic>
      <p:pic>
        <p:nvPicPr>
          <p:cNvPr id="11" name="Picture 10" descr="A close-up of a pelvis&#10;&#10;Description automatically generated">
            <a:extLst>
              <a:ext uri="{FF2B5EF4-FFF2-40B4-BE49-F238E27FC236}">
                <a16:creationId xmlns:a16="http://schemas.microsoft.com/office/drawing/2014/main" id="{32174218-2A98-E6EB-A1BA-ECD52E7A1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9908" y="3431041"/>
            <a:ext cx="1156236" cy="9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72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Map main &amp;  fragments in multiple labels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4FB297C-42EA-4029-EE06-F8E3916C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" y="1146551"/>
            <a:ext cx="12182351" cy="55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2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 b="1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0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98F9-1D22-51BF-C07A-F1203D38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-172183"/>
            <a:ext cx="11248292" cy="1325563"/>
          </a:xfrm>
        </p:spPr>
        <p:txBody>
          <a:bodyPr/>
          <a:lstStyle/>
          <a:p>
            <a:pPr algn="ctr"/>
            <a:r>
              <a:rPr lang="en-US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7C4C-1533-EDE8-7FD5-075C3034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latin typeface="Arial"/>
                <a:cs typeface="Arial"/>
              </a:rPr>
              <a:t>Hausdorff</a:t>
            </a:r>
            <a:r>
              <a:rPr lang="en-US" sz="2400">
                <a:latin typeface="Arial"/>
                <a:cs typeface="Arial"/>
              </a:rPr>
              <a:t> Distance at 95 percentile (hd95)</a:t>
            </a:r>
            <a:endParaRPr lang="en-US"/>
          </a:p>
          <a:p>
            <a:r>
              <a:rPr lang="en-US" sz="2400">
                <a:latin typeface="Arial"/>
                <a:cs typeface="Arial"/>
              </a:rPr>
              <a:t>Dice Loss</a:t>
            </a:r>
          </a:p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CA7738C-7A94-65D3-8E91-E00E3F19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2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Label For Hip with No Fractures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" t="58" r="80000"/>
          <a:stretch/>
        </p:blipFill>
        <p:spPr>
          <a:xfrm>
            <a:off x="3048000" y="1155700"/>
            <a:ext cx="1216085" cy="54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7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 b="1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70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E95ED75-F265-EF05-45AF-75F43B76C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15" y="1185333"/>
            <a:ext cx="8942266" cy="557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87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701343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466675" y="33548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0.9786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701342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012 Image</a:t>
            </a:r>
          </a:p>
        </p:txBody>
      </p:sp>
      <p:pic>
        <p:nvPicPr>
          <p:cNvPr id="25" name="Picture 24" descr="A close-up of a bone&#10;&#10;Description automatically generated">
            <a:extLst>
              <a:ext uri="{FF2B5EF4-FFF2-40B4-BE49-F238E27FC236}">
                <a16:creationId xmlns:a16="http://schemas.microsoft.com/office/drawing/2014/main" id="{A89976B7-40E2-9556-F154-829688EC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33" y="1181571"/>
            <a:ext cx="1624072" cy="1355842"/>
          </a:xfrm>
          <a:prstGeom prst="rect">
            <a:avLst/>
          </a:prstGeom>
        </p:spPr>
      </p:pic>
      <p:pic>
        <p:nvPicPr>
          <p:cNvPr id="27" name="Picture 26" descr="A close-up of a pelvis&#10;&#10;Description automatically generated">
            <a:extLst>
              <a:ext uri="{FF2B5EF4-FFF2-40B4-BE49-F238E27FC236}">
                <a16:creationId xmlns:a16="http://schemas.microsoft.com/office/drawing/2014/main" id="{CE793F24-71BD-80F8-AE3C-45627CBC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80" y="1190979"/>
            <a:ext cx="1636302" cy="13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54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701343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466675" y="33548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0.9786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701342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012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083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532526" y="62335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0.9723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083 Image</a:t>
            </a:r>
          </a:p>
        </p:txBody>
      </p:sp>
      <p:pic>
        <p:nvPicPr>
          <p:cNvPr id="25" name="Picture 24" descr="A close-up of a bone&#10;&#10;Description automatically generated">
            <a:extLst>
              <a:ext uri="{FF2B5EF4-FFF2-40B4-BE49-F238E27FC236}">
                <a16:creationId xmlns:a16="http://schemas.microsoft.com/office/drawing/2014/main" id="{A89976B7-40E2-9556-F154-829688EC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33" y="1181571"/>
            <a:ext cx="1624072" cy="1355842"/>
          </a:xfrm>
          <a:prstGeom prst="rect">
            <a:avLst/>
          </a:prstGeom>
        </p:spPr>
      </p:pic>
      <p:pic>
        <p:nvPicPr>
          <p:cNvPr id="27" name="Picture 26" descr="A close-up of a pelvis&#10;&#10;Description automatically generated">
            <a:extLst>
              <a:ext uri="{FF2B5EF4-FFF2-40B4-BE49-F238E27FC236}">
                <a16:creationId xmlns:a16="http://schemas.microsoft.com/office/drawing/2014/main" id="{CE793F24-71BD-80F8-AE3C-45627CBC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980" y="1190979"/>
            <a:ext cx="1636302" cy="1346436"/>
          </a:xfrm>
          <a:prstGeom prst="rect">
            <a:avLst/>
          </a:prstGeom>
        </p:spPr>
      </p:pic>
      <p:pic>
        <p:nvPicPr>
          <p:cNvPr id="28" name="Picture 27" descr="A close-up of a skeleton&#10;&#10;Description automatically generated">
            <a:extLst>
              <a:ext uri="{FF2B5EF4-FFF2-40B4-BE49-F238E27FC236}">
                <a16:creationId xmlns:a16="http://schemas.microsoft.com/office/drawing/2014/main" id="{0BA47E01-41DF-5A6C-8A3B-BCA748E7C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616" y="4110449"/>
            <a:ext cx="1652412" cy="1318214"/>
          </a:xfrm>
          <a:prstGeom prst="rect">
            <a:avLst/>
          </a:prstGeom>
        </p:spPr>
      </p:pic>
      <p:pic>
        <p:nvPicPr>
          <p:cNvPr id="29" name="Picture 28" descr="A close-up of a pelvis&#10;&#10;Description automatically generated">
            <a:extLst>
              <a:ext uri="{FF2B5EF4-FFF2-40B4-BE49-F238E27FC236}">
                <a16:creationId xmlns:a16="http://schemas.microsoft.com/office/drawing/2014/main" id="{0F9F7E89-AE03-D9D6-8833-FAEEEBDD3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151" y="4129264"/>
            <a:ext cx="1626894" cy="12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80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701343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466675" y="33548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0.9786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701342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012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E57A-AE25-A5C7-2A54-C7B8BA8AD89A}"/>
              </a:ext>
            </a:extLst>
          </p:cNvPr>
          <p:cNvSpPr txBox="1"/>
          <p:nvPr/>
        </p:nvSpPr>
        <p:spPr>
          <a:xfrm>
            <a:off x="6804579" y="2673121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049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7E3F-5344-4EE4-B32F-94704957A881}"/>
              </a:ext>
            </a:extLst>
          </p:cNvPr>
          <p:cNvSpPr txBox="1"/>
          <p:nvPr/>
        </p:nvSpPr>
        <p:spPr>
          <a:xfrm>
            <a:off x="7082897" y="3326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0.9739</a:t>
            </a:r>
            <a:endParaRPr lang="en-US"/>
          </a:p>
        </p:txBody>
      </p:sp>
      <p:pic>
        <p:nvPicPr>
          <p:cNvPr id="11" name="Picture 10" descr="A close-up of a pelvis&#10;&#10;Description automatically generated">
            <a:extLst>
              <a:ext uri="{FF2B5EF4-FFF2-40B4-BE49-F238E27FC236}">
                <a16:creationId xmlns:a16="http://schemas.microsoft.com/office/drawing/2014/main" id="{2CACDB28-D327-7BE1-75DE-D64629C4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08" y="1189361"/>
            <a:ext cx="1642887" cy="134643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8D11FED5-B4CC-3FED-56F6-530FAF95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225" y="1192146"/>
            <a:ext cx="1626176" cy="1331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E7EF3-C51B-3D4F-A153-706DFDEA554D}"/>
              </a:ext>
            </a:extLst>
          </p:cNvPr>
          <p:cNvSpPr txBox="1"/>
          <p:nvPr/>
        </p:nvSpPr>
        <p:spPr>
          <a:xfrm>
            <a:off x="8827526" y="2673120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049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083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532526" y="62335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0.9723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083 Image</a:t>
            </a:r>
          </a:p>
        </p:txBody>
      </p:sp>
      <p:pic>
        <p:nvPicPr>
          <p:cNvPr id="25" name="Picture 24" descr="A close-up of a bone&#10;&#10;Description automatically generated">
            <a:extLst>
              <a:ext uri="{FF2B5EF4-FFF2-40B4-BE49-F238E27FC236}">
                <a16:creationId xmlns:a16="http://schemas.microsoft.com/office/drawing/2014/main" id="{A89976B7-40E2-9556-F154-829688EC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33" y="1181571"/>
            <a:ext cx="1624072" cy="1355842"/>
          </a:xfrm>
          <a:prstGeom prst="rect">
            <a:avLst/>
          </a:prstGeom>
        </p:spPr>
      </p:pic>
      <p:pic>
        <p:nvPicPr>
          <p:cNvPr id="27" name="Picture 26" descr="A close-up of a pelvis&#10;&#10;Description automatically generated">
            <a:extLst>
              <a:ext uri="{FF2B5EF4-FFF2-40B4-BE49-F238E27FC236}">
                <a16:creationId xmlns:a16="http://schemas.microsoft.com/office/drawing/2014/main" id="{CE793F24-71BD-80F8-AE3C-45627CBC8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980" y="1190979"/>
            <a:ext cx="1636302" cy="1346436"/>
          </a:xfrm>
          <a:prstGeom prst="rect">
            <a:avLst/>
          </a:prstGeom>
        </p:spPr>
      </p:pic>
      <p:pic>
        <p:nvPicPr>
          <p:cNvPr id="28" name="Picture 27" descr="A close-up of a skeleton&#10;&#10;Description automatically generated">
            <a:extLst>
              <a:ext uri="{FF2B5EF4-FFF2-40B4-BE49-F238E27FC236}">
                <a16:creationId xmlns:a16="http://schemas.microsoft.com/office/drawing/2014/main" id="{0BA47E01-41DF-5A6C-8A3B-BCA748E7C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616" y="4110449"/>
            <a:ext cx="1652412" cy="1318214"/>
          </a:xfrm>
          <a:prstGeom prst="rect">
            <a:avLst/>
          </a:prstGeom>
        </p:spPr>
      </p:pic>
      <p:pic>
        <p:nvPicPr>
          <p:cNvPr id="29" name="Picture 28" descr="A close-up of a pelvis&#10;&#10;Description automatically generated">
            <a:extLst>
              <a:ext uri="{FF2B5EF4-FFF2-40B4-BE49-F238E27FC236}">
                <a16:creationId xmlns:a16="http://schemas.microsoft.com/office/drawing/2014/main" id="{0F9F7E89-AE03-D9D6-8833-FAEEEBDD3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151" y="4129264"/>
            <a:ext cx="1626894" cy="129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66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701343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466675" y="33548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0.9786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701342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012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E57A-AE25-A5C7-2A54-C7B8BA8AD89A}"/>
              </a:ext>
            </a:extLst>
          </p:cNvPr>
          <p:cNvSpPr txBox="1"/>
          <p:nvPr/>
        </p:nvSpPr>
        <p:spPr>
          <a:xfrm>
            <a:off x="6804579" y="2673121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049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7E3F-5344-4EE4-B32F-94704957A881}"/>
              </a:ext>
            </a:extLst>
          </p:cNvPr>
          <p:cNvSpPr txBox="1"/>
          <p:nvPr/>
        </p:nvSpPr>
        <p:spPr>
          <a:xfrm>
            <a:off x="7082897" y="3326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0.9739</a:t>
            </a:r>
            <a:endParaRPr lang="en-US"/>
          </a:p>
        </p:txBody>
      </p:sp>
      <p:pic>
        <p:nvPicPr>
          <p:cNvPr id="11" name="Picture 10" descr="A close-up of a pelvis&#10;&#10;Description automatically generated">
            <a:extLst>
              <a:ext uri="{FF2B5EF4-FFF2-40B4-BE49-F238E27FC236}">
                <a16:creationId xmlns:a16="http://schemas.microsoft.com/office/drawing/2014/main" id="{2CACDB28-D327-7BE1-75DE-D64629C4B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08" y="1189361"/>
            <a:ext cx="1642887" cy="134643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8D11FED5-B4CC-3FED-56F6-530FAF955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225" y="1192146"/>
            <a:ext cx="1626176" cy="1331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E7EF3-C51B-3D4F-A153-706DFDEA554D}"/>
              </a:ext>
            </a:extLst>
          </p:cNvPr>
          <p:cNvSpPr txBox="1"/>
          <p:nvPr/>
        </p:nvSpPr>
        <p:spPr>
          <a:xfrm>
            <a:off x="8827526" y="2673120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049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083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532526" y="62335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0.9723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083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5E4594-B10F-6961-73A9-28BAF6969C22}"/>
              </a:ext>
            </a:extLst>
          </p:cNvPr>
          <p:cNvSpPr txBox="1"/>
          <p:nvPr/>
        </p:nvSpPr>
        <p:spPr>
          <a:xfrm>
            <a:off x="6851617" y="5551787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095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B4205-AE94-0B5C-4AA6-D346F2D9F27E}"/>
              </a:ext>
            </a:extLst>
          </p:cNvPr>
          <p:cNvSpPr txBox="1"/>
          <p:nvPr/>
        </p:nvSpPr>
        <p:spPr>
          <a:xfrm>
            <a:off x="7129934" y="6205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0.9703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9492-E629-F601-F2B8-2A1D690B2886}"/>
              </a:ext>
            </a:extLst>
          </p:cNvPr>
          <p:cNvSpPr txBox="1"/>
          <p:nvPr/>
        </p:nvSpPr>
        <p:spPr>
          <a:xfrm>
            <a:off x="8874563" y="5551786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095 Image</a:t>
            </a:r>
          </a:p>
        </p:txBody>
      </p:sp>
      <p:pic>
        <p:nvPicPr>
          <p:cNvPr id="25" name="Picture 24" descr="A close-up of a bone&#10;&#10;Description automatically generated">
            <a:extLst>
              <a:ext uri="{FF2B5EF4-FFF2-40B4-BE49-F238E27FC236}">
                <a16:creationId xmlns:a16="http://schemas.microsoft.com/office/drawing/2014/main" id="{A89976B7-40E2-9556-F154-829688EC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733" y="1181571"/>
            <a:ext cx="1624072" cy="1355842"/>
          </a:xfrm>
          <a:prstGeom prst="rect">
            <a:avLst/>
          </a:prstGeom>
        </p:spPr>
      </p:pic>
      <p:pic>
        <p:nvPicPr>
          <p:cNvPr id="27" name="Picture 26" descr="A close-up of a pelvis&#10;&#10;Description automatically generated">
            <a:extLst>
              <a:ext uri="{FF2B5EF4-FFF2-40B4-BE49-F238E27FC236}">
                <a16:creationId xmlns:a16="http://schemas.microsoft.com/office/drawing/2014/main" id="{CE793F24-71BD-80F8-AE3C-45627CBC8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4980" y="1190979"/>
            <a:ext cx="1636302" cy="1346436"/>
          </a:xfrm>
          <a:prstGeom prst="rect">
            <a:avLst/>
          </a:prstGeom>
        </p:spPr>
      </p:pic>
      <p:pic>
        <p:nvPicPr>
          <p:cNvPr id="28" name="Picture 27" descr="A close-up of a skeleton&#10;&#10;Description automatically generated">
            <a:extLst>
              <a:ext uri="{FF2B5EF4-FFF2-40B4-BE49-F238E27FC236}">
                <a16:creationId xmlns:a16="http://schemas.microsoft.com/office/drawing/2014/main" id="{0BA47E01-41DF-5A6C-8A3B-BCA748E7C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616" y="4110449"/>
            <a:ext cx="1652412" cy="1318214"/>
          </a:xfrm>
          <a:prstGeom prst="rect">
            <a:avLst/>
          </a:prstGeom>
        </p:spPr>
      </p:pic>
      <p:pic>
        <p:nvPicPr>
          <p:cNvPr id="29" name="Picture 28" descr="A close-up of a pelvis&#10;&#10;Description automatically generated">
            <a:extLst>
              <a:ext uri="{FF2B5EF4-FFF2-40B4-BE49-F238E27FC236}">
                <a16:creationId xmlns:a16="http://schemas.microsoft.com/office/drawing/2014/main" id="{0F9F7E89-AE03-D9D6-8833-FAEEEBDD3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151" y="4129264"/>
            <a:ext cx="1626894" cy="129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D0C9F-59D1-7624-3A79-5152B7A8CC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571" y="4076322"/>
            <a:ext cx="1615623" cy="133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35AAE-F367-D34A-C345-85029E8105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9654" y="4104141"/>
            <a:ext cx="1627264" cy="12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750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701343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Segmentation of</a:t>
            </a:r>
          </a:p>
          <a:p>
            <a:r>
              <a:rPr lang="en-US">
                <a:solidFill>
                  <a:srgbClr val="D0D0D0"/>
                </a:solidFill>
              </a:rPr>
              <a:t> 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466675" y="335485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Test Dice Score :</a:t>
            </a:r>
            <a:r>
              <a:rPr lang="en-US">
                <a:solidFill>
                  <a:srgbClr val="D0D0D0"/>
                </a:solidFill>
                <a:ea typeface="+mn-lt"/>
                <a:cs typeface="+mn-lt"/>
              </a:rPr>
              <a:t> 0.9786</a:t>
            </a:r>
            <a:endParaRPr lang="en-US">
              <a:solidFill>
                <a:srgbClr val="D0D0D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701342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Prediction of </a:t>
            </a:r>
          </a:p>
          <a:p>
            <a:r>
              <a:rPr lang="en-US">
                <a:solidFill>
                  <a:srgbClr val="D0D0D0"/>
                </a:solidFill>
              </a:rPr>
              <a:t>012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E57A-AE25-A5C7-2A54-C7B8BA8AD89A}"/>
              </a:ext>
            </a:extLst>
          </p:cNvPr>
          <p:cNvSpPr txBox="1"/>
          <p:nvPr/>
        </p:nvSpPr>
        <p:spPr>
          <a:xfrm>
            <a:off x="6804579" y="2673121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Segmentation of</a:t>
            </a:r>
          </a:p>
          <a:p>
            <a:r>
              <a:rPr lang="en-US">
                <a:solidFill>
                  <a:srgbClr val="D0D0D0"/>
                </a:solidFill>
              </a:rPr>
              <a:t> 049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7E3F-5344-4EE4-B32F-94704957A881}"/>
              </a:ext>
            </a:extLst>
          </p:cNvPr>
          <p:cNvSpPr txBox="1"/>
          <p:nvPr/>
        </p:nvSpPr>
        <p:spPr>
          <a:xfrm>
            <a:off x="7082897" y="33266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Train Dice Score :</a:t>
            </a:r>
            <a:r>
              <a:rPr lang="en-US">
                <a:solidFill>
                  <a:srgbClr val="D0D0D0"/>
                </a:solidFill>
                <a:ea typeface="+mn-lt"/>
                <a:cs typeface="+mn-lt"/>
              </a:rPr>
              <a:t> 0.9739</a:t>
            </a:r>
            <a:endParaRPr lang="en-US">
              <a:solidFill>
                <a:srgbClr val="D0D0D0"/>
              </a:solidFill>
            </a:endParaRPr>
          </a:p>
        </p:txBody>
      </p:sp>
      <p:pic>
        <p:nvPicPr>
          <p:cNvPr id="11" name="Picture 10" descr="A close-up of a pelvis&#10;&#10;Description automatically generated">
            <a:extLst>
              <a:ext uri="{FF2B5EF4-FFF2-40B4-BE49-F238E27FC236}">
                <a16:creationId xmlns:a16="http://schemas.microsoft.com/office/drawing/2014/main" id="{2CACDB28-D327-7BE1-75DE-D64629C4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6805708" y="1189361"/>
            <a:ext cx="1642887" cy="134643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8D11FED5-B4CC-3FED-56F6-530FAF955C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"/>
          </a:blip>
          <a:stretch>
            <a:fillRect/>
          </a:stretch>
        </p:blipFill>
        <p:spPr>
          <a:xfrm>
            <a:off x="8828225" y="1192146"/>
            <a:ext cx="1626176" cy="1331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1E7EF3-C51B-3D4F-A153-706DFDEA554D}"/>
              </a:ext>
            </a:extLst>
          </p:cNvPr>
          <p:cNvSpPr txBox="1"/>
          <p:nvPr/>
        </p:nvSpPr>
        <p:spPr>
          <a:xfrm>
            <a:off x="8827526" y="2673120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Prediction of </a:t>
            </a:r>
          </a:p>
          <a:p>
            <a:r>
              <a:rPr lang="en-US">
                <a:solidFill>
                  <a:srgbClr val="D0D0D0"/>
                </a:solidFill>
              </a:rPr>
              <a:t>049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Segmentation of</a:t>
            </a:r>
          </a:p>
          <a:p>
            <a:r>
              <a:rPr lang="en-US">
                <a:solidFill>
                  <a:srgbClr val="D0D0D0"/>
                </a:solidFill>
              </a:rPr>
              <a:t> 083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532526" y="62335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Test Dice Score :</a:t>
            </a:r>
            <a:r>
              <a:rPr lang="en-US">
                <a:solidFill>
                  <a:srgbClr val="D0D0D0"/>
                </a:solidFill>
                <a:ea typeface="+mn-lt"/>
                <a:cs typeface="+mn-lt"/>
              </a:rPr>
              <a:t> 0.9723</a:t>
            </a:r>
            <a:endParaRPr lang="en-US">
              <a:solidFill>
                <a:srgbClr val="D0D0D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Prediction of </a:t>
            </a:r>
          </a:p>
          <a:p>
            <a:r>
              <a:rPr lang="en-US">
                <a:solidFill>
                  <a:srgbClr val="D0D0D0"/>
                </a:solidFill>
              </a:rPr>
              <a:t>083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5E4594-B10F-6961-73A9-28BAF6969C22}"/>
              </a:ext>
            </a:extLst>
          </p:cNvPr>
          <p:cNvSpPr txBox="1"/>
          <p:nvPr/>
        </p:nvSpPr>
        <p:spPr>
          <a:xfrm>
            <a:off x="6851617" y="5551787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Segmentation of</a:t>
            </a:r>
          </a:p>
          <a:p>
            <a:r>
              <a:rPr lang="en-US">
                <a:solidFill>
                  <a:srgbClr val="D0D0D0"/>
                </a:solidFill>
              </a:rPr>
              <a:t> 095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B4205-AE94-0B5C-4AA6-D346F2D9F27E}"/>
              </a:ext>
            </a:extLst>
          </p:cNvPr>
          <p:cNvSpPr txBox="1"/>
          <p:nvPr/>
        </p:nvSpPr>
        <p:spPr>
          <a:xfrm>
            <a:off x="7129934" y="62053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Test Dice Score :</a:t>
            </a:r>
            <a:r>
              <a:rPr lang="en-US">
                <a:solidFill>
                  <a:srgbClr val="D0D0D0"/>
                </a:solidFill>
                <a:ea typeface="+mn-lt"/>
                <a:cs typeface="+mn-lt"/>
              </a:rPr>
              <a:t> 0.9703</a:t>
            </a:r>
            <a:endParaRPr lang="en-US">
              <a:solidFill>
                <a:srgbClr val="D0D0D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9492-E629-F601-F2B8-2A1D690B2886}"/>
              </a:ext>
            </a:extLst>
          </p:cNvPr>
          <p:cNvSpPr txBox="1"/>
          <p:nvPr/>
        </p:nvSpPr>
        <p:spPr>
          <a:xfrm>
            <a:off x="8874563" y="5551786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0D0D0"/>
                </a:solidFill>
              </a:rPr>
              <a:t>Prediction of </a:t>
            </a:r>
          </a:p>
          <a:p>
            <a:r>
              <a:rPr lang="en-US">
                <a:solidFill>
                  <a:srgbClr val="D0D0D0"/>
                </a:solidFill>
              </a:rPr>
              <a:t>095 Image</a:t>
            </a:r>
          </a:p>
        </p:txBody>
      </p:sp>
      <p:pic>
        <p:nvPicPr>
          <p:cNvPr id="25" name="Picture 24" descr="A close-up of a bone&#10;&#10;Description automatically generated">
            <a:extLst>
              <a:ext uri="{FF2B5EF4-FFF2-40B4-BE49-F238E27FC236}">
                <a16:creationId xmlns:a16="http://schemas.microsoft.com/office/drawing/2014/main" id="{A89976B7-40E2-9556-F154-829688EC84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1285024" y="1181571"/>
            <a:ext cx="1624072" cy="1355842"/>
          </a:xfrm>
          <a:prstGeom prst="rect">
            <a:avLst/>
          </a:prstGeom>
        </p:spPr>
      </p:pic>
      <p:pic>
        <p:nvPicPr>
          <p:cNvPr id="27" name="Picture 26" descr="A close-up of a pelvis&#10;&#10;Description automatically generated">
            <a:extLst>
              <a:ext uri="{FF2B5EF4-FFF2-40B4-BE49-F238E27FC236}">
                <a16:creationId xmlns:a16="http://schemas.microsoft.com/office/drawing/2014/main" id="{CE793F24-71BD-80F8-AE3C-45627CBC86F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000"/>
          </a:blip>
          <a:stretch>
            <a:fillRect/>
          </a:stretch>
        </p:blipFill>
        <p:spPr>
          <a:xfrm>
            <a:off x="3274980" y="1190979"/>
            <a:ext cx="1636302" cy="1346436"/>
          </a:xfrm>
          <a:prstGeom prst="rect">
            <a:avLst/>
          </a:prstGeom>
        </p:spPr>
      </p:pic>
      <p:pic>
        <p:nvPicPr>
          <p:cNvPr id="28" name="Picture 27" descr="A close-up of a skeleton&#10;&#10;Description automatically generated">
            <a:extLst>
              <a:ext uri="{FF2B5EF4-FFF2-40B4-BE49-F238E27FC236}">
                <a16:creationId xmlns:a16="http://schemas.microsoft.com/office/drawing/2014/main" id="{0BA47E01-41DF-5A6C-8A3B-BCA748E7C933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000"/>
          </a:blip>
          <a:stretch>
            <a:fillRect/>
          </a:stretch>
        </p:blipFill>
        <p:spPr>
          <a:xfrm>
            <a:off x="1267616" y="4110449"/>
            <a:ext cx="1652412" cy="1318214"/>
          </a:xfrm>
          <a:prstGeom prst="rect">
            <a:avLst/>
          </a:prstGeom>
        </p:spPr>
      </p:pic>
      <p:pic>
        <p:nvPicPr>
          <p:cNvPr id="29" name="Picture 28" descr="A close-up of a pelvis&#10;&#10;Description automatically generated">
            <a:extLst>
              <a:ext uri="{FF2B5EF4-FFF2-40B4-BE49-F238E27FC236}">
                <a16:creationId xmlns:a16="http://schemas.microsoft.com/office/drawing/2014/main" id="{0F9F7E89-AE03-D9D6-8833-FAEEEBDD3768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000"/>
          </a:blip>
          <a:stretch>
            <a:fillRect/>
          </a:stretch>
        </p:blipFill>
        <p:spPr>
          <a:xfrm>
            <a:off x="3284151" y="4129264"/>
            <a:ext cx="1626894" cy="129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D0C9F-59D1-7624-3A79-5152B7A8CC2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000"/>
          </a:blip>
          <a:stretch>
            <a:fillRect/>
          </a:stretch>
        </p:blipFill>
        <p:spPr>
          <a:xfrm>
            <a:off x="8892571" y="4076322"/>
            <a:ext cx="1615623" cy="1330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35AAE-F367-D34A-C345-85029E81058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"/>
          </a:blip>
          <a:stretch>
            <a:fillRect/>
          </a:stretch>
        </p:blipFill>
        <p:spPr>
          <a:xfrm>
            <a:off x="6969654" y="4104141"/>
            <a:ext cx="1627264" cy="129857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34DB414-4E38-9D2C-B39D-9E636C3B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4311300"/>
              </p:ext>
            </p:extLst>
          </p:nvPr>
        </p:nvGraphicFramePr>
        <p:xfrm>
          <a:off x="2238375" y="3033712"/>
          <a:ext cx="7715250" cy="7905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79239741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984873967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4000" b="1" i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Overall Dice Score 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0.9738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  <a:latin typeface="Aptos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11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958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 b="1"/>
              <a:t>Results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/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/>
              <a:t>Fracture Segmentation Model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398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/>
              <a:t>Fracture Segmentation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DE7F697D-5BEC-F558-C8A4-E8666C02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72" t="11640" r="6638" b="7497"/>
          <a:stretch/>
        </p:blipFill>
        <p:spPr>
          <a:xfrm>
            <a:off x="1951076" y="996643"/>
            <a:ext cx="7443814" cy="56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4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Fracture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532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084 LI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283231" y="3227857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99.79 (M), 95.03 (R)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532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084 LI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B526F-5162-0300-7A38-C84C1FB5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03" y="1014647"/>
            <a:ext cx="1323271" cy="132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E8FF4-2CBC-2848-DAF0-9CA1B921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06" y="1045223"/>
            <a:ext cx="1299046" cy="1324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C6666-C149-3A6F-EEA3-B671E89EBB4A}"/>
              </a:ext>
            </a:extLst>
          </p:cNvPr>
          <p:cNvSpPr txBox="1"/>
          <p:nvPr/>
        </p:nvSpPr>
        <p:spPr>
          <a:xfrm>
            <a:off x="1283231" y="3566524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0 (M), 2.24(R)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Labels of 3 hip structures with &amp; without fracture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970" y="1152525"/>
            <a:ext cx="609053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8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Fracture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532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084 LI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283231" y="3227857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99.79 (M), 95.03 (R)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532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084 LI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</a:t>
            </a:r>
          </a:p>
          <a:p>
            <a:r>
              <a:rPr lang="en-US" dirty="0"/>
              <a:t> 087 LI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278526" y="6233524"/>
            <a:ext cx="4253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85.00 (M), 18.06 (R)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</a:t>
            </a:r>
          </a:p>
          <a:p>
            <a:r>
              <a:rPr lang="en-US" dirty="0"/>
              <a:t>087 LI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B526F-5162-0300-7A38-C84C1FB5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03" y="1014647"/>
            <a:ext cx="1323271" cy="132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E8FF4-2CBC-2848-DAF0-9CA1B921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06" y="1045223"/>
            <a:ext cx="1299046" cy="1324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C6666-C149-3A6F-EEA3-B671E89EBB4A}"/>
              </a:ext>
            </a:extLst>
          </p:cNvPr>
          <p:cNvSpPr txBox="1"/>
          <p:nvPr/>
        </p:nvSpPr>
        <p:spPr>
          <a:xfrm>
            <a:off x="1283231" y="3566524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0 (M), 2.24(R)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07FC6-296F-6519-00CB-C00A79E5D657}"/>
              </a:ext>
            </a:extLst>
          </p:cNvPr>
          <p:cNvSpPr txBox="1"/>
          <p:nvPr/>
        </p:nvSpPr>
        <p:spPr>
          <a:xfrm>
            <a:off x="1278936" y="6564828"/>
            <a:ext cx="40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 53.01 (M), 48.92(R)</a:t>
            </a:r>
            <a:endParaRPr lang="en-US" dirty="0"/>
          </a:p>
        </p:txBody>
      </p:sp>
      <p:pic>
        <p:nvPicPr>
          <p:cNvPr id="25" name="Picture 24" descr="A red and green skull&#10;&#10;Description automatically generated">
            <a:extLst>
              <a:ext uri="{FF2B5EF4-FFF2-40B4-BE49-F238E27FC236}">
                <a16:creationId xmlns:a16="http://schemas.microsoft.com/office/drawing/2014/main" id="{FADDF7EA-F2A1-2A37-FE1D-C7B2A06E8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292" y="4105276"/>
            <a:ext cx="1227667" cy="1406171"/>
          </a:xfrm>
          <a:prstGeom prst="rect">
            <a:avLst/>
          </a:prstGeom>
        </p:spPr>
      </p:pic>
      <p:pic>
        <p:nvPicPr>
          <p:cNvPr id="27" name="Picture 26" descr="A red and green skeleton&#10;&#10;Description automatically generated">
            <a:extLst>
              <a:ext uri="{FF2B5EF4-FFF2-40B4-BE49-F238E27FC236}">
                <a16:creationId xmlns:a16="http://schemas.microsoft.com/office/drawing/2014/main" id="{D191498C-1120-3B62-60BF-BBC7E175E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722" y="4109507"/>
            <a:ext cx="1271058" cy="14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Fracture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532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084 LI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283231" y="3227857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99.79 (M), 95.03 (R)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532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084 LI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E57A-AE25-A5C7-2A54-C7B8BA8AD89A}"/>
              </a:ext>
            </a:extLst>
          </p:cNvPr>
          <p:cNvSpPr txBox="1"/>
          <p:nvPr/>
        </p:nvSpPr>
        <p:spPr>
          <a:xfrm>
            <a:off x="6804579" y="2503788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085 SA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7E3F-5344-4EE4-B32F-94704957A881}"/>
              </a:ext>
            </a:extLst>
          </p:cNvPr>
          <p:cNvSpPr txBox="1"/>
          <p:nvPr/>
        </p:nvSpPr>
        <p:spPr>
          <a:xfrm>
            <a:off x="6800675" y="3199635"/>
            <a:ext cx="42107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 99.75 (M), 98.92 (R)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E7EF3-C51B-3D4F-A153-706DFDEA554D}"/>
              </a:ext>
            </a:extLst>
          </p:cNvPr>
          <p:cNvSpPr txBox="1"/>
          <p:nvPr/>
        </p:nvSpPr>
        <p:spPr>
          <a:xfrm>
            <a:off x="8827526" y="2503787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085 SA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</a:t>
            </a:r>
          </a:p>
          <a:p>
            <a:r>
              <a:rPr lang="en-US" dirty="0"/>
              <a:t> 087 LI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278526" y="6233524"/>
            <a:ext cx="4253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85.00 (M), 18.06 (R)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</a:t>
            </a:r>
          </a:p>
          <a:p>
            <a:r>
              <a:rPr lang="en-US" dirty="0"/>
              <a:t>087 LI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B526F-5162-0300-7A38-C84C1FB5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03" y="1014647"/>
            <a:ext cx="1323271" cy="132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E8FF4-2CBC-2848-DAF0-9CA1B921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06" y="1045223"/>
            <a:ext cx="1299046" cy="1324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63EB87-2CA7-8177-8235-5B34C27A8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07" y="1059745"/>
            <a:ext cx="1143000" cy="1295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133C68-9593-72DF-2A70-5FE2A9FA1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331" y="1041047"/>
            <a:ext cx="1152525" cy="1276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C6666-C149-3A6F-EEA3-B671E89EBB4A}"/>
              </a:ext>
            </a:extLst>
          </p:cNvPr>
          <p:cNvSpPr txBox="1"/>
          <p:nvPr/>
        </p:nvSpPr>
        <p:spPr>
          <a:xfrm>
            <a:off x="1283231" y="3566524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0 (M), 2.24(R)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A663B-02D1-6BCB-4AFF-2916CE5BF8BA}"/>
              </a:ext>
            </a:extLst>
          </p:cNvPr>
          <p:cNvSpPr txBox="1"/>
          <p:nvPr/>
        </p:nvSpPr>
        <p:spPr>
          <a:xfrm>
            <a:off x="6807424" y="3566524"/>
            <a:ext cx="3872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 0 (M), 0 (R)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07FC6-296F-6519-00CB-C00A79E5D657}"/>
              </a:ext>
            </a:extLst>
          </p:cNvPr>
          <p:cNvSpPr txBox="1"/>
          <p:nvPr/>
        </p:nvSpPr>
        <p:spPr>
          <a:xfrm>
            <a:off x="1278936" y="6564828"/>
            <a:ext cx="40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 53.01 (M), 48.92(R)</a:t>
            </a:r>
            <a:endParaRPr lang="en-US" dirty="0"/>
          </a:p>
        </p:txBody>
      </p:sp>
      <p:pic>
        <p:nvPicPr>
          <p:cNvPr id="25" name="Picture 24" descr="A red and green skull&#10;&#10;Description automatically generated">
            <a:extLst>
              <a:ext uri="{FF2B5EF4-FFF2-40B4-BE49-F238E27FC236}">
                <a16:creationId xmlns:a16="http://schemas.microsoft.com/office/drawing/2014/main" id="{FADDF7EA-F2A1-2A37-FE1D-C7B2A06E8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9292" y="4105276"/>
            <a:ext cx="1227667" cy="1406171"/>
          </a:xfrm>
          <a:prstGeom prst="rect">
            <a:avLst/>
          </a:prstGeom>
        </p:spPr>
      </p:pic>
      <p:pic>
        <p:nvPicPr>
          <p:cNvPr id="27" name="Picture 26" descr="A red and green skeleton&#10;&#10;Description automatically generated">
            <a:extLst>
              <a:ext uri="{FF2B5EF4-FFF2-40B4-BE49-F238E27FC236}">
                <a16:creationId xmlns:a16="http://schemas.microsoft.com/office/drawing/2014/main" id="{D191498C-1120-3B62-60BF-BBC7E175E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6722" y="4109507"/>
            <a:ext cx="1271058" cy="14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6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136693"/>
            <a:ext cx="10515600" cy="1325563"/>
          </a:xfrm>
        </p:spPr>
        <p:txBody>
          <a:bodyPr/>
          <a:lstStyle/>
          <a:p>
            <a:pPr algn="ctr"/>
            <a:r>
              <a:rPr lang="en-US"/>
              <a:t>Fracture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1188357" y="2532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084 LI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1283231" y="3227857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99.79 (M), 95.03 (R)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211304" y="2532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084 LI 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E57A-AE25-A5C7-2A54-C7B8BA8AD89A}"/>
              </a:ext>
            </a:extLst>
          </p:cNvPr>
          <p:cNvSpPr txBox="1"/>
          <p:nvPr/>
        </p:nvSpPr>
        <p:spPr>
          <a:xfrm>
            <a:off x="6804579" y="2503788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085 SA Image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BE7E3F-5344-4EE4-B32F-94704957A881}"/>
              </a:ext>
            </a:extLst>
          </p:cNvPr>
          <p:cNvSpPr txBox="1"/>
          <p:nvPr/>
        </p:nvSpPr>
        <p:spPr>
          <a:xfrm>
            <a:off x="6800675" y="3199635"/>
            <a:ext cx="42107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 99.75 (M), 98.92 (R)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E7EF3-C51B-3D4F-A153-706DFDEA554D}"/>
              </a:ext>
            </a:extLst>
          </p:cNvPr>
          <p:cNvSpPr txBox="1"/>
          <p:nvPr/>
        </p:nvSpPr>
        <p:spPr>
          <a:xfrm>
            <a:off x="8827526" y="2503787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085 SA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590BF7-B80A-5D5F-4CCE-1E76C15587C7}"/>
              </a:ext>
            </a:extLst>
          </p:cNvPr>
          <p:cNvSpPr txBox="1"/>
          <p:nvPr/>
        </p:nvSpPr>
        <p:spPr>
          <a:xfrm>
            <a:off x="1254209" y="5580010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</a:t>
            </a:r>
          </a:p>
          <a:p>
            <a:r>
              <a:rPr lang="en-US" dirty="0"/>
              <a:t> 087 LI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3249D-BEBA-F566-0CA9-8FD39442C16D}"/>
              </a:ext>
            </a:extLst>
          </p:cNvPr>
          <p:cNvSpPr txBox="1"/>
          <p:nvPr/>
        </p:nvSpPr>
        <p:spPr>
          <a:xfrm>
            <a:off x="1278526" y="6233524"/>
            <a:ext cx="4253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85.00 (M), 18.06 (R)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3BEE4-A41C-DB59-5FC3-A50DB59AD772}"/>
              </a:ext>
            </a:extLst>
          </p:cNvPr>
          <p:cNvSpPr txBox="1"/>
          <p:nvPr/>
        </p:nvSpPr>
        <p:spPr>
          <a:xfrm>
            <a:off x="3277155" y="5580009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</a:t>
            </a:r>
          </a:p>
          <a:p>
            <a:r>
              <a:rPr lang="en-US" dirty="0"/>
              <a:t>087 LI 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5E4594-B10F-6961-73A9-28BAF6969C22}"/>
              </a:ext>
            </a:extLst>
          </p:cNvPr>
          <p:cNvSpPr txBox="1"/>
          <p:nvPr/>
        </p:nvSpPr>
        <p:spPr>
          <a:xfrm>
            <a:off x="6851617" y="5551787"/>
            <a:ext cx="181038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Segmentation of</a:t>
            </a:r>
          </a:p>
          <a:p>
            <a:r>
              <a:rPr lang="en-US"/>
              <a:t> 095 LI 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6B4205-AE94-0B5C-4AA6-D346F2D9F27E}"/>
              </a:ext>
            </a:extLst>
          </p:cNvPr>
          <p:cNvSpPr txBox="1"/>
          <p:nvPr/>
        </p:nvSpPr>
        <p:spPr>
          <a:xfrm>
            <a:off x="6946490" y="6205301"/>
            <a:ext cx="426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Dice Score :</a:t>
            </a:r>
            <a:r>
              <a:rPr lang="en-US">
                <a:ea typeface="+mn-lt"/>
                <a:cs typeface="+mn-lt"/>
              </a:rPr>
              <a:t> 96.35 (M), 92.53 (R)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9492-E629-F601-F2B8-2A1D690B2886}"/>
              </a:ext>
            </a:extLst>
          </p:cNvPr>
          <p:cNvSpPr txBox="1"/>
          <p:nvPr/>
        </p:nvSpPr>
        <p:spPr>
          <a:xfrm>
            <a:off x="8874563" y="5551786"/>
            <a:ext cx="16316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Prediction of </a:t>
            </a:r>
          </a:p>
          <a:p>
            <a:r>
              <a:rPr lang="en-US"/>
              <a:t>095 LI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B526F-5162-0300-7A38-C84C1FB50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03" y="1014647"/>
            <a:ext cx="1323271" cy="1329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9E8FF4-2CBC-2848-DAF0-9CA1B9218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106" y="1045223"/>
            <a:ext cx="1299046" cy="13244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563EB87-2CA7-8177-8235-5B34C27A8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907" y="1059745"/>
            <a:ext cx="1143000" cy="1295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133C68-9593-72DF-2A70-5FE2A9FA1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6331" y="1041047"/>
            <a:ext cx="1152525" cy="12763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DF1330-AAC8-0F3A-9AAD-55B2209D5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012" y="4062177"/>
            <a:ext cx="1004124" cy="13771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234B8-FFEB-E935-BFEE-3F3BDC0CC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2092" y="4057062"/>
            <a:ext cx="1291520" cy="1359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DC6666-C149-3A6F-EEA3-B671E89EBB4A}"/>
              </a:ext>
            </a:extLst>
          </p:cNvPr>
          <p:cNvSpPr txBox="1"/>
          <p:nvPr/>
        </p:nvSpPr>
        <p:spPr>
          <a:xfrm>
            <a:off x="1283231" y="3566524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0 (M), 2.24(R)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A663B-02D1-6BCB-4AFF-2916CE5BF8BA}"/>
              </a:ext>
            </a:extLst>
          </p:cNvPr>
          <p:cNvSpPr txBox="1"/>
          <p:nvPr/>
        </p:nvSpPr>
        <p:spPr>
          <a:xfrm>
            <a:off x="6807424" y="3566524"/>
            <a:ext cx="38720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 0 (M), 0 (R)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F07FC6-296F-6519-00CB-C00A79E5D657}"/>
              </a:ext>
            </a:extLst>
          </p:cNvPr>
          <p:cNvSpPr txBox="1"/>
          <p:nvPr/>
        </p:nvSpPr>
        <p:spPr>
          <a:xfrm>
            <a:off x="1278936" y="6564828"/>
            <a:ext cx="4097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 53.01 (M), 48.92(R)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911400-51DE-DAC6-687F-F513E3B186F2}"/>
              </a:ext>
            </a:extLst>
          </p:cNvPr>
          <p:cNvSpPr txBox="1"/>
          <p:nvPr/>
        </p:nvSpPr>
        <p:spPr>
          <a:xfrm>
            <a:off x="6955284" y="6564828"/>
            <a:ext cx="3999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 </a:t>
            </a:r>
            <a:r>
              <a:rPr lang="en-US" err="1"/>
              <a:t>Hausdorff</a:t>
            </a:r>
            <a:r>
              <a:rPr lang="en-US"/>
              <a:t>  :</a:t>
            </a:r>
            <a:r>
              <a:rPr lang="en-US">
                <a:ea typeface="+mn-lt"/>
                <a:cs typeface="+mn-lt"/>
              </a:rPr>
              <a:t>  10.49(M), 18.82 (R)</a:t>
            </a:r>
            <a:endParaRPr lang="en-US"/>
          </a:p>
        </p:txBody>
      </p:sp>
      <p:pic>
        <p:nvPicPr>
          <p:cNvPr id="25" name="Picture 24" descr="A red and green skull&#10;&#10;Description automatically generated">
            <a:extLst>
              <a:ext uri="{FF2B5EF4-FFF2-40B4-BE49-F238E27FC236}">
                <a16:creationId xmlns:a16="http://schemas.microsoft.com/office/drawing/2014/main" id="{FADDF7EA-F2A1-2A37-FE1D-C7B2A06E8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9292" y="4105276"/>
            <a:ext cx="1227667" cy="1406171"/>
          </a:xfrm>
          <a:prstGeom prst="rect">
            <a:avLst/>
          </a:prstGeom>
        </p:spPr>
      </p:pic>
      <p:pic>
        <p:nvPicPr>
          <p:cNvPr id="27" name="Picture 26" descr="A red and green skeleton&#10;&#10;Description automatically generated">
            <a:extLst>
              <a:ext uri="{FF2B5EF4-FFF2-40B4-BE49-F238E27FC236}">
                <a16:creationId xmlns:a16="http://schemas.microsoft.com/office/drawing/2014/main" id="{D191498C-1120-3B62-60BF-BBC7E175E2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6722" y="4109507"/>
            <a:ext cx="1271058" cy="14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0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/>
              <a:t>Fracture Segmentation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8A0111B-6527-A708-F9BE-8AA0F5998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354362"/>
              </p:ext>
            </p:extLst>
          </p:nvPr>
        </p:nvGraphicFramePr>
        <p:xfrm>
          <a:off x="654326" y="1863586"/>
          <a:ext cx="11190355" cy="40171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5065">
                  <a:extLst>
                    <a:ext uri="{9D8B030D-6E8A-4147-A177-3AD203B41FA5}">
                      <a16:colId xmlns:a16="http://schemas.microsoft.com/office/drawing/2014/main" val="839633116"/>
                    </a:ext>
                  </a:extLst>
                </a:gridCol>
                <a:gridCol w="3042353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1185330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145822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1323622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  <a:gridCol w="1264352">
                  <a:extLst>
                    <a:ext uri="{9D8B030D-6E8A-4147-A177-3AD203B41FA5}">
                      <a16:colId xmlns:a16="http://schemas.microsoft.com/office/drawing/2014/main" val="3015735747"/>
                    </a:ext>
                  </a:extLst>
                </a:gridCol>
                <a:gridCol w="1213811">
                  <a:extLst>
                    <a:ext uri="{9D8B030D-6E8A-4147-A177-3AD203B41FA5}">
                      <a16:colId xmlns:a16="http://schemas.microsoft.com/office/drawing/2014/main" val="903057982"/>
                    </a:ext>
                  </a:extLst>
                </a:gridCol>
              </a:tblGrid>
              <a:tr h="53869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Model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I-main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S-main</a:t>
                      </a:r>
                      <a:endParaRPr lang="en-US" sz="2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S-other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969652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FDMSS 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 (author)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DSC</a:t>
                      </a:r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99.78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99.05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99.57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97.87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9696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HD95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13.24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19.43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14.85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19.89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17.12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  <a:tr h="76956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FDMSS 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 (ours)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DSC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98.64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93.13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97.33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88.72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94.93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75306"/>
                  </a:ext>
                </a:extLst>
              </a:tr>
              <a:tr h="769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HD95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4.51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11.29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3.95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11.83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2400" b="1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7.89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4451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A0CECAE-BE9D-FD80-FFCB-D7D5D6262979}"/>
              </a:ext>
            </a:extLst>
          </p:cNvPr>
          <p:cNvSpPr txBox="1"/>
          <p:nvPr/>
        </p:nvSpPr>
        <p:spPr>
          <a:xfrm>
            <a:off x="1356764" y="6056209"/>
            <a:ext cx="9789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FDMSS : Fracture Distance Map (FDM) Weighted Loss with Deep Supervision and Deep Transition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5BEA2-A66F-5F6F-BD2F-FA46C91CFD7F}"/>
              </a:ext>
            </a:extLst>
          </p:cNvPr>
          <p:cNvSpPr txBox="1"/>
          <p:nvPr/>
        </p:nvSpPr>
        <p:spPr>
          <a:xfrm>
            <a:off x="11012290" y="4807288"/>
            <a:ext cx="480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Sum/4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D92EF-9F86-FA0A-11BB-0AB774683288}"/>
              </a:ext>
            </a:extLst>
          </p:cNvPr>
          <p:cNvSpPr txBox="1"/>
          <p:nvPr/>
        </p:nvSpPr>
        <p:spPr>
          <a:xfrm>
            <a:off x="11002336" y="5530455"/>
            <a:ext cx="480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Sum/4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71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 dirty="0"/>
              <a:t>Fracture Segmentation example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close-up of a pelvis&#10;&#10;Description automatically generated">
            <a:extLst>
              <a:ext uri="{FF2B5EF4-FFF2-40B4-BE49-F238E27FC236}">
                <a16:creationId xmlns:a16="http://schemas.microsoft.com/office/drawing/2014/main" id="{9BD71C47-0BFA-D405-18E2-4574D2D7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215" y="1422173"/>
            <a:ext cx="4311952" cy="3082321"/>
          </a:xfrm>
          <a:prstGeom prst="rect">
            <a:avLst/>
          </a:prstGeom>
        </p:spPr>
      </p:pic>
      <p:pic>
        <p:nvPicPr>
          <p:cNvPr id="5" name="Picture 4" descr="A close-up of a pelvis&#10;&#10;Description automatically generated">
            <a:extLst>
              <a:ext uri="{FF2B5EF4-FFF2-40B4-BE49-F238E27FC236}">
                <a16:creationId xmlns:a16="http://schemas.microsoft.com/office/drawing/2014/main" id="{4DFFF26C-6A6A-6216-67FB-00679ED71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572" y="1419225"/>
            <a:ext cx="4032855" cy="3064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7AA5E-3D1A-00CE-797E-0C43B9B82A97}"/>
              </a:ext>
            </a:extLst>
          </p:cNvPr>
          <p:cNvSpPr txBox="1"/>
          <p:nvPr/>
        </p:nvSpPr>
        <p:spPr>
          <a:xfrm>
            <a:off x="1414135" y="4611047"/>
            <a:ext cx="3249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081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5974-18FC-5CFE-EB93-B03D917EA9AA}"/>
              </a:ext>
            </a:extLst>
          </p:cNvPr>
          <p:cNvSpPr txBox="1"/>
          <p:nvPr/>
        </p:nvSpPr>
        <p:spPr>
          <a:xfrm>
            <a:off x="7171822" y="4611046"/>
            <a:ext cx="2986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081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2E725-E99D-2B7E-71F9-26564B9BE5A9}"/>
              </a:ext>
            </a:extLst>
          </p:cNvPr>
          <p:cNvSpPr txBox="1"/>
          <p:nvPr/>
        </p:nvSpPr>
        <p:spPr>
          <a:xfrm>
            <a:off x="4071505" y="5244314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99.7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746F9-8481-A5CD-3766-331F2FE38C25}"/>
              </a:ext>
            </a:extLst>
          </p:cNvPr>
          <p:cNvSpPr txBox="1"/>
          <p:nvPr/>
        </p:nvSpPr>
        <p:spPr>
          <a:xfrm>
            <a:off x="4071505" y="5582981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76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 dirty="0"/>
              <a:t>Fracture Segmentation example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7AA5E-3D1A-00CE-797E-0C43B9B82A97}"/>
              </a:ext>
            </a:extLst>
          </p:cNvPr>
          <p:cNvSpPr txBox="1"/>
          <p:nvPr/>
        </p:nvSpPr>
        <p:spPr>
          <a:xfrm>
            <a:off x="1414135" y="4611047"/>
            <a:ext cx="3249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086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5974-18FC-5CFE-EB93-B03D917EA9AA}"/>
              </a:ext>
            </a:extLst>
          </p:cNvPr>
          <p:cNvSpPr txBox="1"/>
          <p:nvPr/>
        </p:nvSpPr>
        <p:spPr>
          <a:xfrm>
            <a:off x="7171822" y="4611046"/>
            <a:ext cx="2986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086 Image</a:t>
            </a:r>
          </a:p>
        </p:txBody>
      </p:sp>
      <p:pic>
        <p:nvPicPr>
          <p:cNvPr id="6" name="Picture 5" descr="A multicolored skeleton of a pelvis&#10;&#10;Description automatically generated">
            <a:extLst>
              <a:ext uri="{FF2B5EF4-FFF2-40B4-BE49-F238E27FC236}">
                <a16:creationId xmlns:a16="http://schemas.microsoft.com/office/drawing/2014/main" id="{A07CD73D-8BBC-5FED-197C-B6C6E900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578" y="1421870"/>
            <a:ext cx="4009437" cy="3054703"/>
          </a:xfrm>
          <a:prstGeom prst="rect">
            <a:avLst/>
          </a:prstGeom>
        </p:spPr>
      </p:pic>
      <p:pic>
        <p:nvPicPr>
          <p:cNvPr id="10" name="Picture 9" descr="A multicolored skeleton of a pelvis&#10;&#10;Description automatically generated">
            <a:extLst>
              <a:ext uri="{FF2B5EF4-FFF2-40B4-BE49-F238E27FC236}">
                <a16:creationId xmlns:a16="http://schemas.microsoft.com/office/drawing/2014/main" id="{0A61B5E2-26C8-BA0E-11D6-F37DA006C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06" y="1420695"/>
            <a:ext cx="4228042" cy="30664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6138B7-9804-3182-5D4B-55559E593F68}"/>
              </a:ext>
            </a:extLst>
          </p:cNvPr>
          <p:cNvSpPr txBox="1"/>
          <p:nvPr/>
        </p:nvSpPr>
        <p:spPr>
          <a:xfrm>
            <a:off x="4071505" y="5244314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92.8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37195F-0AC5-7C8E-3935-55F96EFD710D}"/>
              </a:ext>
            </a:extLst>
          </p:cNvPr>
          <p:cNvSpPr txBox="1"/>
          <p:nvPr/>
        </p:nvSpPr>
        <p:spPr>
          <a:xfrm>
            <a:off x="4071505" y="5582981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19.03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42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 dirty="0"/>
              <a:t>Fracture Segmentation example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7AA5E-3D1A-00CE-797E-0C43B9B82A97}"/>
              </a:ext>
            </a:extLst>
          </p:cNvPr>
          <p:cNvSpPr txBox="1"/>
          <p:nvPr/>
        </p:nvSpPr>
        <p:spPr>
          <a:xfrm>
            <a:off x="1414135" y="4611047"/>
            <a:ext cx="3249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092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5974-18FC-5CFE-EB93-B03D917EA9AA}"/>
              </a:ext>
            </a:extLst>
          </p:cNvPr>
          <p:cNvSpPr txBox="1"/>
          <p:nvPr/>
        </p:nvSpPr>
        <p:spPr>
          <a:xfrm>
            <a:off x="7171822" y="4611046"/>
            <a:ext cx="2986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086 Image</a:t>
            </a:r>
          </a:p>
        </p:txBody>
      </p:sp>
      <p:pic>
        <p:nvPicPr>
          <p:cNvPr id="3" name="Picture 2" descr="A close-up of a skull&#10;&#10;Description automatically generated">
            <a:extLst>
              <a:ext uri="{FF2B5EF4-FFF2-40B4-BE49-F238E27FC236}">
                <a16:creationId xmlns:a16="http://schemas.microsoft.com/office/drawing/2014/main" id="{5B48C72A-9147-5A4B-6B1E-D76F4C30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68" t="12061" r="10638" b="8917"/>
          <a:stretch/>
        </p:blipFill>
        <p:spPr>
          <a:xfrm>
            <a:off x="1039871" y="1418486"/>
            <a:ext cx="4021615" cy="3051111"/>
          </a:xfrm>
          <a:prstGeom prst="rect">
            <a:avLst/>
          </a:prstGeom>
        </p:spPr>
      </p:pic>
      <p:pic>
        <p:nvPicPr>
          <p:cNvPr id="5" name="Picture 4" descr="A close-up of a human pelvis&#10;&#10;Description automatically generated">
            <a:extLst>
              <a:ext uri="{FF2B5EF4-FFF2-40B4-BE49-F238E27FC236}">
                <a16:creationId xmlns:a16="http://schemas.microsoft.com/office/drawing/2014/main" id="{AEAA87F9-B701-BB72-09DE-92884916B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66" y="1425340"/>
            <a:ext cx="4221927" cy="30477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ACBE568-9C5C-6DD0-A7C3-1158CEDA0A26}"/>
              </a:ext>
            </a:extLst>
          </p:cNvPr>
          <p:cNvSpPr txBox="1"/>
          <p:nvPr/>
        </p:nvSpPr>
        <p:spPr>
          <a:xfrm>
            <a:off x="4071505" y="5244314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99.7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EE06F0-5188-6B26-C17A-2EF248058C03}"/>
              </a:ext>
            </a:extLst>
          </p:cNvPr>
          <p:cNvSpPr txBox="1"/>
          <p:nvPr/>
        </p:nvSpPr>
        <p:spPr>
          <a:xfrm>
            <a:off x="4071505" y="5582981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148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 dirty="0"/>
              <a:t>Fracture Segmentation example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7AA5E-3D1A-00CE-797E-0C43B9B82A97}"/>
              </a:ext>
            </a:extLst>
          </p:cNvPr>
          <p:cNvSpPr txBox="1"/>
          <p:nvPr/>
        </p:nvSpPr>
        <p:spPr>
          <a:xfrm>
            <a:off x="1414135" y="4611047"/>
            <a:ext cx="3249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097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5974-18FC-5CFE-EB93-B03D917EA9AA}"/>
              </a:ext>
            </a:extLst>
          </p:cNvPr>
          <p:cNvSpPr txBox="1"/>
          <p:nvPr/>
        </p:nvSpPr>
        <p:spPr>
          <a:xfrm>
            <a:off x="7171822" y="4611046"/>
            <a:ext cx="29863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097 Image</a:t>
            </a:r>
          </a:p>
        </p:txBody>
      </p:sp>
      <p:pic>
        <p:nvPicPr>
          <p:cNvPr id="5" name="Picture 4" descr="A close-up of a pelvis&#10;&#10;Description automatically generated">
            <a:extLst>
              <a:ext uri="{FF2B5EF4-FFF2-40B4-BE49-F238E27FC236}">
                <a16:creationId xmlns:a16="http://schemas.microsoft.com/office/drawing/2014/main" id="{B6DC1436-8F45-4101-4E6B-1EBFA163A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49" y="1430809"/>
            <a:ext cx="3999912" cy="303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61F19-5E81-A572-C5E1-4EC8D007C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023" y="1411641"/>
            <a:ext cx="4227806" cy="30563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79D3F1-AD8E-772B-056A-6D8AD02E89CA}"/>
              </a:ext>
            </a:extLst>
          </p:cNvPr>
          <p:cNvSpPr txBox="1"/>
          <p:nvPr/>
        </p:nvSpPr>
        <p:spPr>
          <a:xfrm>
            <a:off x="4071505" y="5244314"/>
            <a:ext cx="38720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Dice Score :</a:t>
            </a:r>
            <a:r>
              <a:rPr lang="en-US" dirty="0">
                <a:ea typeface="+mn-lt"/>
                <a:cs typeface="+mn-lt"/>
              </a:rPr>
              <a:t> 99.7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D6D722-AF39-CECC-9F88-4C45A2B55604}"/>
              </a:ext>
            </a:extLst>
          </p:cNvPr>
          <p:cNvSpPr txBox="1"/>
          <p:nvPr/>
        </p:nvSpPr>
        <p:spPr>
          <a:xfrm>
            <a:off x="4071505" y="5582981"/>
            <a:ext cx="350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Test </a:t>
            </a:r>
            <a:r>
              <a:rPr lang="en-US" dirty="0" err="1"/>
              <a:t>Hausdorff</a:t>
            </a:r>
            <a:r>
              <a:rPr lang="en-US" dirty="0"/>
              <a:t>  :</a:t>
            </a:r>
            <a:r>
              <a:rPr lang="en-US" dirty="0">
                <a:ea typeface="+mn-lt"/>
                <a:cs typeface="+mn-lt"/>
              </a:rPr>
              <a:t>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1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Labels of 3 hip structures with &amp; without fracture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/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E09C31-B7BD-3801-5E88-DD7E4DB851C3}"/>
              </a:ext>
            </a:extLst>
          </p:cNvPr>
          <p:cNvGraphicFramePr>
            <a:graphicFrameLocks noGrp="1"/>
          </p:cNvGraphicFramePr>
          <p:nvPr/>
        </p:nvGraphicFramePr>
        <p:xfrm>
          <a:off x="11195263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</a:t>
                      </a:r>
                    </a:p>
                  </a:txBody>
                  <a:tcPr>
                    <a:solidFill>
                      <a:srgbClr val="C55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</a:t>
                      </a:r>
                    </a:p>
                  </a:txBody>
                  <a:tcPr>
                    <a:solidFill>
                      <a:srgbClr val="F20A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7" name="Picture 6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722E7664-9496-3CB0-156E-4F287BB2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970" y="1152525"/>
            <a:ext cx="6090535" cy="544830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ACECFAA3-343D-BFAB-F75F-482D796003B4}"/>
              </a:ext>
            </a:extLst>
          </p:cNvPr>
          <p:cNvSpPr txBox="1"/>
          <p:nvPr/>
        </p:nvSpPr>
        <p:spPr>
          <a:xfrm>
            <a:off x="9097010" y="5215255"/>
            <a:ext cx="305054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</p:spTree>
    <p:extLst>
      <p:ext uri="{BB962C8B-B14F-4D97-AF65-F5344CB8AC3E}">
        <p14:creationId xmlns:p14="http://schemas.microsoft.com/office/powerpoint/2010/main" val="2666384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DDAA-9248-B59F-7537-24394829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44" y="-4109"/>
            <a:ext cx="11249025" cy="982663"/>
          </a:xfrm>
        </p:spPr>
        <p:txBody>
          <a:bodyPr/>
          <a:lstStyle/>
          <a:p>
            <a:pPr algn="ctr"/>
            <a:r>
              <a:rPr lang="en-US"/>
              <a:t>Frequency of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6FC5-ABAC-3EAF-F820-EF9AA7509321}"/>
              </a:ext>
            </a:extLst>
          </p:cNvPr>
          <p:cNvSpPr txBox="1"/>
          <p:nvPr/>
        </p:nvSpPr>
        <p:spPr>
          <a:xfrm>
            <a:off x="2801" y="6196293"/>
            <a:ext cx="121802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Fig 11.1 : Unique Labels with their number of occurrences. </a:t>
            </a:r>
            <a:endParaRPr lang="en-US"/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2A4BAD9-089F-F6AA-24AA-A6AE9346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1" name="Content Placeholder 10" descr="A graph of a number of images&#10;&#10;Description automatically generated">
            <a:extLst>
              <a:ext uri="{FF2B5EF4-FFF2-40B4-BE49-F238E27FC236}">
                <a16:creationId xmlns:a16="http://schemas.microsoft.com/office/drawing/2014/main" id="{35AD379B-7BF4-191E-BE12-443091A8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47" y="1222211"/>
            <a:ext cx="12084349" cy="496464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EC7A6D-10C1-8D41-F82B-438E44F9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09" y="1035565"/>
            <a:ext cx="1770537" cy="232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8AD42-3A65-A481-EF67-18B8BBFB8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10" y="1007362"/>
            <a:ext cx="1635950" cy="261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D04980-90B0-F2B4-3EC6-91D800986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560" y="1031545"/>
            <a:ext cx="2126302" cy="2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4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0038-FE3E-3408-9D9B-2A3F3387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1" y="-82550"/>
            <a:ext cx="11249025" cy="1135063"/>
          </a:xfrm>
        </p:spPr>
        <p:txBody>
          <a:bodyPr/>
          <a:lstStyle/>
          <a:p>
            <a:pPr algn="ctr"/>
            <a:r>
              <a:rPr lang="en-US"/>
              <a:t>Box Plot of 3 hip structure's label vs their size</a:t>
            </a:r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252B4552-0C92-6136-81A2-9BC5D154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0" name="Picture 9" descr="A group of boxes with numbers and symbols&#10;&#10;Description automatically generated">
            <a:extLst>
              <a:ext uri="{FF2B5EF4-FFF2-40B4-BE49-F238E27FC236}">
                <a16:creationId xmlns:a16="http://schemas.microsoft.com/office/drawing/2014/main" id="{6D89E1AD-E334-D633-20FA-D508FB63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966788"/>
            <a:ext cx="117252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3e9c7c-d5b2-4bd4-af7c-e3e0771d9252" xsi:nil="true"/>
    <lcf76f155ced4ddcb4097134ff3c332f xmlns="65e9c68c-ba60-46ee-b8bd-441b50d431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457D985CC2004CB9E45AA3D3D9EE81" ma:contentTypeVersion="16" ma:contentTypeDescription="Create a new document." ma:contentTypeScope="" ma:versionID="3f02c5cb5971237a1ae71b486e87bf3b">
  <xsd:schema xmlns:xsd="http://www.w3.org/2001/XMLSchema" xmlns:xs="http://www.w3.org/2001/XMLSchema" xmlns:p="http://schemas.microsoft.com/office/2006/metadata/properties" xmlns:ns2="65e9c68c-ba60-46ee-b8bd-441b50d43101" xmlns:ns3="6c3e9c7c-d5b2-4bd4-af7c-e3e0771d9252" targetNamespace="http://schemas.microsoft.com/office/2006/metadata/properties" ma:root="true" ma:fieldsID="cadb6bddfa082b19d3a5f1e6c5520689" ns2:_="" ns3:_="">
    <xsd:import namespace="65e9c68c-ba60-46ee-b8bd-441b50d43101"/>
    <xsd:import namespace="6c3e9c7c-d5b2-4bd4-af7c-e3e0771d92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9c68c-ba60-46ee-b8bd-441b50d4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670a3d-b979-4d43-8ef8-a7c40ea499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e9c7c-d5b2-4bd4-af7c-e3e0771d92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c3d5fab-2ea2-4ffc-951c-76dc1f6e2f05}" ma:internalName="TaxCatchAll" ma:showField="CatchAllData" ma:web="6c3e9c7c-d5b2-4bd4-af7c-e3e0771d9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3F1D5C-AA9E-4C43-9D88-DFC6860D99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E7AC1B-0280-4F6B-9873-5DDCD516BA50}">
  <ds:schemaRefs>
    <ds:schemaRef ds:uri="65e9c68c-ba60-46ee-b8bd-441b50d43101"/>
    <ds:schemaRef ds:uri="6c3e9c7c-d5b2-4bd4-af7c-e3e0771d925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1C8943-56BE-45C6-BDF1-C7ABA3A0EACA}">
  <ds:schemaRefs>
    <ds:schemaRef ds:uri="65e9c68c-ba60-46ee-b8bd-441b50d43101"/>
    <ds:schemaRef ds:uri="6c3e9c7c-d5b2-4bd4-af7c-e3e0771d92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Progress Report on</vt:lpstr>
      <vt:lpstr>Outline</vt:lpstr>
      <vt:lpstr>Outline</vt:lpstr>
      <vt:lpstr>Hip Bone CT Scan Dataset</vt:lpstr>
      <vt:lpstr>Label For Hip with No Fractures</vt:lpstr>
      <vt:lpstr>Labels of 3 hip structures with &amp; without fracture</vt:lpstr>
      <vt:lpstr>Labels of 3 hip structures with &amp; without fracture</vt:lpstr>
      <vt:lpstr>Frequency of Labels</vt:lpstr>
      <vt:lpstr>Box Plot of 3 hip structure's label vs their size</vt:lpstr>
      <vt:lpstr>Limited Data </vt:lpstr>
      <vt:lpstr>Limited Data </vt:lpstr>
      <vt:lpstr>Limited Data </vt:lpstr>
      <vt:lpstr>Outline</vt:lpstr>
      <vt:lpstr>Author proposed Fracture Segmentation Model </vt:lpstr>
      <vt:lpstr>Outline</vt:lpstr>
      <vt:lpstr>Training Pipeline Anatomical Segmentation</vt:lpstr>
      <vt:lpstr>Label Mapping Step</vt:lpstr>
      <vt:lpstr>Outline</vt:lpstr>
      <vt:lpstr>Fracture Segmentation Steps</vt:lpstr>
      <vt:lpstr>Fracture Segmentation Steps</vt:lpstr>
      <vt:lpstr>Fracture Distance Map</vt:lpstr>
      <vt:lpstr>Fracture Distance Map</vt:lpstr>
      <vt:lpstr>Steps for calculate FDM</vt:lpstr>
      <vt:lpstr>Steps for calculate FDM</vt:lpstr>
      <vt:lpstr>Steps for calculate FDM</vt:lpstr>
      <vt:lpstr>Steps for calculate FDM</vt:lpstr>
      <vt:lpstr>Steps for calculate FDM (cont.)</vt:lpstr>
      <vt:lpstr>Steps for calculate FDM (cont.)</vt:lpstr>
      <vt:lpstr>Using FDM weight for weighted Dice and CE Loss</vt:lpstr>
      <vt:lpstr>FDM overall loss</vt:lpstr>
      <vt:lpstr>Multi Scale Deep Supervision</vt:lpstr>
      <vt:lpstr>Multi Scale Deep Supervision</vt:lpstr>
      <vt:lpstr>Multi Scale Deep Supervision</vt:lpstr>
      <vt:lpstr>Multi Scale Deep Supervision</vt:lpstr>
      <vt:lpstr>Multi Scale Deep Supervision</vt:lpstr>
      <vt:lpstr>Multi Scale Deep Supervision</vt:lpstr>
      <vt:lpstr>Multi Scale Deep Supervision</vt:lpstr>
      <vt:lpstr>Training Pipeline Fracture Segmentation</vt:lpstr>
      <vt:lpstr>Extract single hipbone part of Image and Label </vt:lpstr>
      <vt:lpstr>Separate main and remaining fragments of labels</vt:lpstr>
      <vt:lpstr>Map Multiple Label in main &amp; remaining fragment</vt:lpstr>
      <vt:lpstr>Outline</vt:lpstr>
      <vt:lpstr>Outline</vt:lpstr>
      <vt:lpstr>Inference Pipeline Anatomical Segmentation</vt:lpstr>
      <vt:lpstr>Outline</vt:lpstr>
      <vt:lpstr>Inference Pipeline Fracture Segmentation</vt:lpstr>
      <vt:lpstr>Map main &amp;  fragments in multiple labels</vt:lpstr>
      <vt:lpstr>Outline</vt:lpstr>
      <vt:lpstr>Evaluation Metrics</vt:lpstr>
      <vt:lpstr>Outline</vt:lpstr>
      <vt:lpstr>Anatomical Segmentation Result </vt:lpstr>
      <vt:lpstr>Anatomical Segmentation Result </vt:lpstr>
      <vt:lpstr>Anatomical Segmentation Result </vt:lpstr>
      <vt:lpstr>Anatomical Segmentation Result </vt:lpstr>
      <vt:lpstr>Anatomical Segmentation Result </vt:lpstr>
      <vt:lpstr>Anatomical Segmentation Result </vt:lpstr>
      <vt:lpstr>Outline</vt:lpstr>
      <vt:lpstr>Fracture Segmentation Results </vt:lpstr>
      <vt:lpstr>Fracture Segmentation Result </vt:lpstr>
      <vt:lpstr>Fracture Segmentation Result </vt:lpstr>
      <vt:lpstr>Fracture Segmentation Result </vt:lpstr>
      <vt:lpstr>Fracture Segmentation Result </vt:lpstr>
      <vt:lpstr>Fracture Segmentation Results </vt:lpstr>
      <vt:lpstr>Fracture Segmentation example Results </vt:lpstr>
      <vt:lpstr>Fracture Segmentation example Results </vt:lpstr>
      <vt:lpstr>Fracture Segmentation example Results </vt:lpstr>
      <vt:lpstr>Fracture Segmentation example Results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196</cp:revision>
  <dcterms:created xsi:type="dcterms:W3CDTF">2024-07-22T14:41:06Z</dcterms:created>
  <dcterms:modified xsi:type="dcterms:W3CDTF">2024-11-05T10:54:20Z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0x0101008C457D985CC2004CB9E45AA3D3D9EE81</vt:lpwstr>
  </property>
  <property fmtid="{D5CDD505-2E9C-101B-9397-08002B2CF9AE}" pid="3" name="MediaServiceImageTags">
    <vt:lpwstr/>
  </property>
</Properties>
</file>